
<file path=[Content_Types].xml><?xml version="1.0" encoding="utf-8"?>
<Types xmlns="http://schemas.openxmlformats.org/package/2006/content-types">
  <Default Extension="mp4" ContentType="video/unknown"/>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slideLayouts/slideLayout6.xml" ContentType="application/vnd.openxmlformats-officedocument.presentationml.slideLayout+xml"/>
  <Override PartName="/ppt/presProps.xml" ContentType="application/vnd.openxmlformats-officedocument.presentationml.presProps+xml"/>
  <Override PartName="/ppt/slideLayouts/slideLayout5.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strictFirstAndLastChars="0">
  <p:sldMasterIdLst>
    <p:sldMasterId id="2147483648" r:id="rId1"/>
  </p:sldMasterIdLst>
  <p:notesMasterIdLst>
    <p:notesMasterId r:id="rId14"/>
  </p:notesMasterIdLst>
  <p:sldIdLst>
    <p:sldId id="256" r:id="rId4"/>
    <p:sldId id="257" r:id="rId5"/>
    <p:sldId id="258" r:id="rId6"/>
    <p:sldId id="259" r:id="rId7"/>
    <p:sldId id="260" r:id="rId8"/>
    <p:sldId id="261" r:id="rId9"/>
    <p:sldId id="262" r:id="rId10"/>
    <p:sldId id="263" r:id="rId11"/>
    <p:sldId id="264" r:id="rId12"/>
    <p:sldId id="265" r:id="rId13"/>
  </p:sldIdLst>
  <p:sldSz cx="12192000" cy="6858000"/>
  <p:notesSz cx="12192000" cy="68580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notesMaster" Target="notesMasters/notesMaster1.xml"/><Relationship Id="rId15" Type="http://schemas.openxmlformats.org/officeDocument/2006/relationships/presProps" Target="presProps.xml" /><Relationship Id="rId16" Type="http://schemas.openxmlformats.org/officeDocument/2006/relationships/tableStyles" Target="tableStyles.xml" /><Relationship Id="rId1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hidden="0"/>
        <p:cNvGrpSpPr/>
        <p:nvPr isPhoto="0" userDrawn="0"/>
      </p:nvGrpSpPr>
      <p:grpSpPr bwMode="auto">
        <a:xfrm>
          <a:off x="0" y="0"/>
          <a:ext cx="0" cy="0"/>
          <a:chOff x="0" y="0"/>
          <a:chExt cx="0" cy="0"/>
        </a:xfrm>
      </p:grpSpPr>
      <p:sp>
        <p:nvSpPr>
          <p:cNvPr id="3" name="Google Shape;3;n" hidden="0"/>
          <p:cNvSpPr>
            <a:spLocks noChangeAspect="1" noGrp="1" noRot="1"/>
          </p:cNvSpPr>
          <p:nvPr isPhoto="0" userDrawn="0">
            <p:ph type="sldImg" idx="2" hasCustomPrompt="0"/>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hidden="0"/>
          <p:cNvSpPr txBox="1">
            <a:spLocks noGrp="1"/>
          </p:cNvSpPr>
          <p:nvPr isPhoto="0" userDrawn="0">
            <p:ph type="body" idx="1" hasCustomPrompt="0"/>
          </p:nvPr>
        </p:nvSpPr>
        <p:spPr bwMode="auto">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endParaRPr/>
          </a:p>
        </p:txBody>
      </p:sp>
    </p:spTree>
  </p:cSld>
  <p:clrMap bg1="lt1" tx1="dk1" bg2="dk2" tx2="lt2" accent1="accent1" accent2="accent2" accent3="accent3" accent4="accent4" accent5="accent5" accent6="accent6" hlink="hlink" folHlink="folHlink"/>
  <p:hf dt="1" ftr="0" hdr="1" sldNum="1"/>
  <p:notes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hidden="0"/>
        <p:cNvGrpSpPr/>
        <p:nvPr isPhoto="0" userDrawn="0"/>
      </p:nvGrpSpPr>
      <p:grpSpPr bwMode="auto">
        <a:xfrm>
          <a:off x="0" y="0"/>
          <a:ext cx="0" cy="0"/>
          <a:chOff x="0" y="0"/>
          <a:chExt cx="0" cy="0"/>
        </a:xfrm>
      </p:grpSpPr>
      <p:sp>
        <p:nvSpPr>
          <p:cNvPr id="52" name="Google Shape;52;p:notes" hidden="0"/>
          <p:cNvSpPr>
            <a:spLocks noChangeAspect="1" noGrp="1" noRot="1"/>
          </p:cNvSpPr>
          <p:nvPr isPhoto="0" userDrawn="0">
            <p:ph type="sldImg" idx="2" hasCustomPrompt="0"/>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53" name="Google Shape;53;p:notes" hidden="0"/>
          <p:cNvSpPr txBox="1">
            <a:spLocks noGrp="1"/>
          </p:cNvSpPr>
          <p:nvPr isPhoto="0" userDrawn="0">
            <p:ph type="body" idx="1" hasCustomPrompt="0"/>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US"/>
              <a:t>Today, I shall talk to you about a our new approach to address one of the key limitation in current generation virtual reality and augmented reality displays.</a:t>
            </a:r>
            <a:endParaRPr/>
          </a:p>
          <a:p>
            <a:pPr marL="0" lvl="0" indent="0" algn="l">
              <a:spcBef>
                <a:spcPts val="0"/>
              </a:spcBef>
              <a:spcAft>
                <a:spcPts val="0"/>
              </a:spcAft>
              <a:buNone/>
              <a:defRPr/>
            </a:pPr>
            <a:endParaRPr lang="en-US"/>
          </a:p>
          <a:p>
            <a:pPr marL="0" lvl="0" indent="0" algn="l">
              <a:spcBef>
                <a:spcPts val="0"/>
              </a:spcBef>
              <a:spcAft>
                <a:spcPts val="0"/>
              </a:spcAft>
              <a:buNone/>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hidden="0"/>
        <p:cNvGrpSpPr/>
        <p:nvPr isPhoto="0" userDrawn="0"/>
      </p:nvGrpSpPr>
      <p:grpSpPr bwMode="auto">
        <a:xfrm>
          <a:off x="0" y="0"/>
          <a:ext cx="0" cy="0"/>
          <a:chOff x="0" y="0"/>
          <a:chExt cx="0" cy="0"/>
        </a:xfrm>
      </p:grpSpPr>
      <p:sp>
        <p:nvSpPr>
          <p:cNvPr id="163" name="Google Shape;163;g35ee5d02b2_0_3:notes" hidden="0"/>
          <p:cNvSpPr>
            <a:spLocks noChangeAspect="1" noGrp="1" noRot="1"/>
          </p:cNvSpPr>
          <p:nvPr isPhoto="0" userDrawn="0">
            <p:ph type="sldImg" idx="2" hasCustomPrompt="0"/>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64" name="Google Shape;164;g35ee5d02b2_0_3:notes" hidden="0"/>
          <p:cNvSpPr txBox="1">
            <a:spLocks noGrp="1"/>
          </p:cNvSpPr>
          <p:nvPr isPhoto="0" userDrawn="0">
            <p:ph type="body" idx="1" hasCustomPrompt="0"/>
          </p:nvPr>
        </p:nvSpPr>
        <p:spPr bwMode="auto">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defRPr/>
            </a:pPr>
            <a:r>
              <a:rPr lang="en-US"/>
              <a:t>Our solution is to build a high-speed near-eye display that sweeps out a dense set of virtual images. Before diving into the details, let me just give you an idea of the dimensions of the volume. </a:t>
            </a:r>
            <a:endParaRPr/>
          </a:p>
          <a:p>
            <a:pPr marL="0" lvl="0" indent="0" algn="l">
              <a:spcBef>
                <a:spcPts val="0"/>
              </a:spcBef>
              <a:spcAft>
                <a:spcPts val="0"/>
              </a:spcAft>
              <a:buNone/>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hidden="0"/>
        <p:cNvGrpSpPr/>
        <p:nvPr isPhoto="0" userDrawn="0"/>
      </p:nvGrpSpPr>
      <p:grpSpPr bwMode="auto">
        <a:xfrm>
          <a:off x="0" y="0"/>
          <a:ext cx="0" cy="0"/>
          <a:chOff x="0" y="0"/>
          <a:chExt cx="0" cy="0"/>
        </a:xfrm>
      </p:grpSpPr>
      <p:sp>
        <p:nvSpPr>
          <p:cNvPr id="191" name="Google Shape;191;g35effa7e1a_0_19:notes" hidden="0"/>
          <p:cNvSpPr>
            <a:spLocks noChangeAspect="1" noGrp="1" noRot="1"/>
          </p:cNvSpPr>
          <p:nvPr isPhoto="0" userDrawn="0">
            <p:ph type="sldImg" idx="2" hasCustomPrompt="0"/>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92" name="Google Shape;192;g35effa7e1a_0_19:notes" hidden="0"/>
          <p:cNvSpPr txBox="1">
            <a:spLocks noGrp="1"/>
          </p:cNvSpPr>
          <p:nvPr isPhoto="0" userDrawn="0">
            <p:ph type="body" idx="1" hasCustomPrompt="0"/>
          </p:nvPr>
        </p:nvSpPr>
        <p:spPr bwMode="auto">
          <a:xfrm>
            <a:off x="685800" y="4343400"/>
            <a:ext cx="5486400" cy="4114800"/>
          </a:xfrm>
          <a:prstGeom prst="rect">
            <a:avLst/>
          </a:prstGeom>
        </p:spPr>
        <p:txBody>
          <a:bodyPr spcFirstLastPara="1" wrap="square" lIns="91425" tIns="91425" rIns="91425" bIns="91425" anchor="t" anchorCtr="0">
            <a:noAutofit/>
          </a:bodyPr>
          <a:lstStyle/>
          <a:p>
            <a:pPr marL="158750" lvl="0" indent="0" algn="l">
              <a:spcBef>
                <a:spcPts val="0"/>
              </a:spcBef>
              <a:spcAft>
                <a:spcPts val="0"/>
              </a:spcAft>
              <a:buSzPts val="1100"/>
              <a:buNone/>
              <a:defRPr/>
            </a:pPr>
            <a:r>
              <a:rPr lang="en-US"/>
              <a:t>Now going from the color volume to the binary volume, our key idea is: </a:t>
            </a:r>
            <a:endParaRPr/>
          </a:p>
          <a:p>
            <a:pPr marL="158750" lvl="0" indent="0" algn="l">
              <a:spcBef>
                <a:spcPts val="0"/>
              </a:spcBef>
              <a:spcAft>
                <a:spcPts val="0"/>
              </a:spcAft>
              <a:buSzPts val="1100"/>
              <a:buNone/>
              <a:defRPr/>
            </a:pPr>
            <a:endParaRPr lang="en-US"/>
          </a:p>
          <a:p>
            <a:pPr marL="158750" lvl="0" indent="0" algn="l">
              <a:spcBef>
                <a:spcPts val="0"/>
              </a:spcBef>
              <a:spcAft>
                <a:spcPts val="0"/>
              </a:spcAft>
              <a:buSzPts val="1100"/>
              <a:buNone/>
              <a:defRPr/>
            </a:pPr>
            <a:r>
              <a:rPr lang="en-US"/>
              <a:t>The color voxel can be represented by multiple binary voxels as long as the binary voxels are distributed along the perspective projection lines and the binary voxels are sufficiently close to the original color voxel's location. Binary voxels placed along any one of these lines will integrate to a single pixel on the retina.</a:t>
            </a:r>
            <a:endParaRPr/>
          </a:p>
          <a:p>
            <a:pPr marL="158750" lvl="0" indent="0" algn="l">
              <a:spcBef>
                <a:spcPts val="0"/>
              </a:spcBef>
              <a:spcAft>
                <a:spcPts val="0"/>
              </a:spcAft>
              <a:buSzPts val="1100"/>
              <a:buNone/>
              <a:defRPr/>
            </a:pPr>
            <a:endParaRPr lang="en-US"/>
          </a:p>
          <a:p>
            <a:pPr marL="158750" lvl="0" indent="0" algn="l">
              <a:spcBef>
                <a:spcPts val="0"/>
              </a:spcBef>
              <a:spcAft>
                <a:spcPts val="0"/>
              </a:spcAft>
              <a:buSzPts val="1100"/>
              <a:buNone/>
              <a:defRPr/>
            </a:pPr>
            <a:r>
              <a:rPr lang="en-US"/>
              <a:t>There can be several decomposition schemes that implement our idea. Here, I'll tell you about a simple scheme. </a:t>
            </a:r>
            <a:endParaRPr/>
          </a:p>
          <a:p>
            <a:pPr marL="158750" lvl="0" indent="0" algn="l">
              <a:spcBef>
                <a:spcPts val="0"/>
              </a:spcBef>
              <a:spcAft>
                <a:spcPts val="0"/>
              </a:spcAft>
              <a:buSzPts val="1100"/>
              <a:buNone/>
              <a:defRPr/>
            </a:pPr>
            <a:endParaRPr lang="en-US"/>
          </a:p>
          <a:p>
            <a:pPr marL="158750" lvl="0" indent="0" algn="l">
              <a:spcBef>
                <a:spcPts val="0"/>
              </a:spcBef>
              <a:spcAft>
                <a:spcPts val="0"/>
              </a:spcAft>
              <a:buSzPts val="1100"/>
              <a:buNone/>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type="title" userDrawn="1">
  <p:cSld name="TITLE">
    <p:bg>
      <p:bgPr shadeToTitle="0">
        <a:solidFill>
          <a:srgbClr val="FFFFFF"/>
        </a:solidFill>
      </p:bgPr>
    </p:bg>
    <p:spTree>
      <p:nvGrpSpPr>
        <p:cNvPr id="1" name="" hidden="0"/>
        <p:cNvGrpSpPr/>
        <p:nvPr isPhoto="0" userDrawn="0"/>
      </p:nvGrpSpPr>
      <p:grpSpPr bwMode="auto">
        <a:xfrm>
          <a:off x="0" y="0"/>
          <a:ext cx="0" cy="0"/>
          <a:chOff x="0" y="0"/>
          <a:chExt cx="0" cy="0"/>
        </a:xfrm>
      </p:grpSpPr>
      <p:sp>
        <p:nvSpPr>
          <p:cNvPr id="11" name="Google Shape;11;p2" hidden="0"/>
          <p:cNvSpPr txBox="1">
            <a:spLocks noGrp="1"/>
          </p:cNvSpPr>
          <p:nvPr isPhoto="0" userDrawn="0">
            <p:ph type="ctrTitle" hasCustomPrompt="0"/>
          </p:nvPr>
        </p:nvSpPr>
        <p:spPr bwMode="auto">
          <a:xfrm>
            <a:off x="415611" y="992767"/>
            <a:ext cx="113608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a:defRPr/>
            </a:pPr>
            <a:endParaRPr/>
          </a:p>
        </p:txBody>
      </p:sp>
      <p:sp>
        <p:nvSpPr>
          <p:cNvPr id="12" name="Google Shape;12;p2" hidden="0"/>
          <p:cNvSpPr txBox="1">
            <a:spLocks noGrp="1"/>
          </p:cNvSpPr>
          <p:nvPr isPhoto="0" userDrawn="0">
            <p:ph type="subTitle" idx="1" hasCustomPrompt="0"/>
          </p:nvPr>
        </p:nvSpPr>
        <p:spPr bwMode="auto">
          <a:xfrm>
            <a:off x="415600" y="3778833"/>
            <a:ext cx="113608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a:defRPr/>
            </a:pPr>
            <a:endParaRPr/>
          </a:p>
        </p:txBody>
      </p:sp>
      <p:sp>
        <p:nvSpPr>
          <p:cNvPr id="13" name="Google Shape;13;p2" hidden="0"/>
          <p:cNvSpPr txBox="1">
            <a:spLocks noGrp="1"/>
          </p:cNvSpPr>
          <p:nvPr isPhoto="0" userDrawn="0">
            <p:ph type="sldNum" idx="12" hasCustomPrompt="0"/>
          </p:nvPr>
        </p:nvSpPr>
        <p:spPr bwMode="auto">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00000000-1234-1234-1234-123412341234}" type="slidenum">
              <a:rPr lang="en"/>
              <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ig number" preserve="0" showMasterPhAnim="0" userDrawn="1">
  <p:cSld name="BIG_NUMBER">
    <p:spTree>
      <p:nvGrpSpPr>
        <p:cNvPr id="1" name="" hidden="0"/>
        <p:cNvGrpSpPr/>
        <p:nvPr isPhoto="0" userDrawn="0"/>
      </p:nvGrpSpPr>
      <p:grpSpPr bwMode="auto">
        <a:xfrm>
          <a:off x="0" y="0"/>
          <a:ext cx="0" cy="0"/>
          <a:chOff x="0" y="0"/>
          <a:chExt cx="0" cy="0"/>
        </a:xfrm>
      </p:grpSpPr>
      <p:sp>
        <p:nvSpPr>
          <p:cNvPr id="46" name="Google Shape;46;p11" hidden="0"/>
          <p:cNvSpPr txBox="1">
            <a:spLocks noGrp="1"/>
          </p:cNvSpPr>
          <p:nvPr isPhoto="0" userDrawn="0">
            <p:ph type="title" hasCustomPrompt="1"/>
          </p:nvPr>
        </p:nvSpPr>
        <p:spPr bwMode="auto">
          <a:xfrm>
            <a:off x="415600" y="1474833"/>
            <a:ext cx="113608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pPr>
              <a:defRPr/>
            </a:pPr>
            <a:r>
              <a:rPr/>
              <a:t>xx%</a:t>
            </a:r>
            <a:endParaRPr/>
          </a:p>
        </p:txBody>
      </p:sp>
      <p:sp>
        <p:nvSpPr>
          <p:cNvPr id="47" name="Google Shape;47;p11" hidden="0"/>
          <p:cNvSpPr txBox="1">
            <a:spLocks noGrp="1"/>
          </p:cNvSpPr>
          <p:nvPr isPhoto="0" userDrawn="0">
            <p:ph type="body" idx="1" hasCustomPrompt="0"/>
          </p:nvPr>
        </p:nvSpPr>
        <p:spPr bwMode="auto">
          <a:xfrm>
            <a:off x="415600" y="4202967"/>
            <a:ext cx="113608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a:defRPr/>
            </a:pPr>
            <a:endParaRPr/>
          </a:p>
        </p:txBody>
      </p:sp>
      <p:sp>
        <p:nvSpPr>
          <p:cNvPr id="48" name="Google Shape;48;p11" hidden="0"/>
          <p:cNvSpPr txBox="1">
            <a:spLocks noGrp="1"/>
          </p:cNvSpPr>
          <p:nvPr isPhoto="0" userDrawn="0">
            <p:ph type="sldNum" idx="12" hasCustomPrompt="0"/>
          </p:nvPr>
        </p:nvSpPr>
        <p:spPr bwMode="auto">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00000000-1234-1234-1234-123412341234}" type="slidenum">
              <a:rPr lang="en"/>
              <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preserve="0" showMasterPhAnim="0" type="blank" userDrawn="1">
  <p:cSld name="BLANK">
    <p:spTree>
      <p:nvGrpSpPr>
        <p:cNvPr id="1" name="" hidden="0"/>
        <p:cNvGrpSpPr/>
        <p:nvPr isPhoto="0" userDrawn="0"/>
      </p:nvGrpSpPr>
      <p:grpSpPr bwMode="auto">
        <a:xfrm>
          <a:off x="0" y="0"/>
          <a:ext cx="0" cy="0"/>
          <a:chOff x="0" y="0"/>
          <a:chExt cx="0" cy="0"/>
        </a:xfrm>
      </p:grpSpPr>
      <p:sp>
        <p:nvSpPr>
          <p:cNvPr id="50" name="Google Shape;50;p12" hidden="0"/>
          <p:cNvSpPr txBox="1">
            <a:spLocks noGrp="1"/>
          </p:cNvSpPr>
          <p:nvPr isPhoto="0" userDrawn="0">
            <p:ph type="sldNum" idx="12" hasCustomPrompt="0"/>
          </p:nvPr>
        </p:nvSpPr>
        <p:spPr bwMode="auto">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00000000-1234-1234-1234-123412341234}" type="slidenum">
              <a:rPr lang="en"/>
              <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Title and Content">
    <p:bg>
      <p:bgPr shadeToTitle="0">
        <a:solidFill>
          <a:schemeClr val="tx1"/>
        </a:solidFill>
      </p:bgPr>
    </p:bg>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lvl1pPr>
              <a:defRPr>
                <a:solidFill>
                  <a:schemeClr val="bg2">
                    <a:lumMod val="60000"/>
                    <a:lumOff val="40000"/>
                  </a:schemeClr>
                </a:solidFill>
              </a:defRPr>
            </a:lvl1pPr>
          </a:lstStyle>
          <a:p>
            <a:pPr>
              <a:defRPr/>
            </a:pPr>
            <a:r>
              <a:rPr lang="en-US"/>
              <a:t>Click to edit Master title style</a:t>
            </a:r>
            <a:endParaRPr/>
          </a:p>
        </p:txBody>
      </p:sp>
      <p:sp>
        <p:nvSpPr>
          <p:cNvPr id="4" name="Date Placeholder 3" hidden="0"/>
          <p:cNvSpPr>
            <a:spLocks noGrp="1"/>
          </p:cNvSpPr>
          <p:nvPr isPhoto="0" userDrawn="0">
            <p:ph type="dt" sz="half" idx="10" hasCustomPrompt="0"/>
          </p:nvPr>
        </p:nvSpPr>
        <p:spPr bwMode="auto">
          <a:xfrm>
            <a:off x="609600" y="6492240"/>
            <a:ext cx="3052064" cy="365760"/>
          </a:xfrm>
        </p:spPr>
        <p:txBody>
          <a:bodyPr/>
          <a:lstStyle>
            <a:lvl1pPr>
              <a:defRPr>
                <a:solidFill>
                  <a:schemeClr val="bg1"/>
                </a:solidFill>
              </a:defRPr>
            </a:lvl1pPr>
          </a:lstStyle>
          <a:p>
            <a:pPr>
              <a:defRPr/>
            </a:pPr>
            <a:fld id="{94CAE8BA-B664-354C-BD8A-EF3637DC083D}" type="datetime1">
              <a:rPr lang="en-US"/>
              <a:t/>
            </a:fld>
            <a:endParaRPr lang="en-US"/>
          </a:p>
        </p:txBody>
      </p:sp>
      <p:sp>
        <p:nvSpPr>
          <p:cNvPr id="5" name="Footer Placeholder 4" hidden="0"/>
          <p:cNvSpPr>
            <a:spLocks noGrp="1"/>
          </p:cNvSpPr>
          <p:nvPr isPhoto="0" userDrawn="0">
            <p:ph type="ftr" sz="quarter" idx="11" hasCustomPrompt="0"/>
          </p:nvPr>
        </p:nvSpPr>
        <p:spPr bwMode="auto">
          <a:xfrm>
            <a:off x="3699096" y="6492240"/>
            <a:ext cx="5241704" cy="365760"/>
          </a:xfrm>
        </p:spPr>
        <p:txBody>
          <a:bodyPr/>
          <a:lstStyle>
            <a:lvl1pPr>
              <a:defRPr>
                <a:solidFill>
                  <a:schemeClr val="bg1"/>
                </a:solidFill>
              </a:defRPr>
            </a:lvl1pPr>
          </a:lstStyle>
          <a:p>
            <a:pPr>
              <a:defRPr/>
            </a:pPr>
            <a:endParaRPr lang="en-US"/>
          </a:p>
        </p:txBody>
      </p:sp>
      <p:sp>
        <p:nvSpPr>
          <p:cNvPr id="6" name="Slide Number Placeholder 5" hidden="0"/>
          <p:cNvSpPr>
            <a:spLocks noGrp="1"/>
          </p:cNvSpPr>
          <p:nvPr isPhoto="0" userDrawn="0">
            <p:ph type="sldNum" sz="quarter" idx="12" hasCustomPrompt="0"/>
          </p:nvPr>
        </p:nvSpPr>
        <p:spPr bwMode="auto">
          <a:xfrm>
            <a:off x="9534357" y="6492240"/>
            <a:ext cx="2641600" cy="365760"/>
          </a:xfrm>
          <a:prstGeom prst="rect">
            <a:avLst/>
          </a:prstGeom>
        </p:spPr>
        <p:txBody>
          <a:bodyPr/>
          <a:lstStyle>
            <a:lvl1pPr algn="r">
              <a:defRPr sz="1600">
                <a:solidFill>
                  <a:schemeClr val="accent1">
                    <a:lumMod val="60000"/>
                    <a:lumOff val="40000"/>
                  </a:schemeClr>
                </a:solidFill>
              </a:defRPr>
            </a:lvl1pPr>
          </a:lstStyle>
          <a:p>
            <a:pPr>
              <a:defRPr/>
            </a:pPr>
            <a:fld id="{B6F15528-21DE-4FAA-801E-634DDDAF4B2B}" type="slidenum">
              <a:rPr lang="en-US"/>
              <a:t/>
            </a:fld>
            <a:r>
              <a:rPr lang="en-US"/>
              <a:t> of 22</a:t>
            </a:r>
            <a:endParaRPr/>
          </a:p>
        </p:txBody>
      </p:sp>
      <p:sp>
        <p:nvSpPr>
          <p:cNvPr id="8" name="Content Placeholder 7" hidden="0"/>
          <p:cNvSpPr>
            <a:spLocks noGrp="1"/>
          </p:cNvSpPr>
          <p:nvPr isPhoto="0" userDrawn="0">
            <p:ph sz="quarter" idx="1" hasCustomPrompt="0"/>
          </p:nvPr>
        </p:nvSpPr>
        <p:spPr bwMode="auto">
          <a:xfrm>
            <a:off x="609600" y="1219200"/>
            <a:ext cx="10972800" cy="49377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header" preserve="0" showMasterPhAnim="0" type="secHead" userDrawn="1">
  <p:cSld name="SECTION_HEADER">
    <p:spTree>
      <p:nvGrpSpPr>
        <p:cNvPr id="1" name="" hidden="0"/>
        <p:cNvGrpSpPr/>
        <p:nvPr isPhoto="0" userDrawn="0"/>
      </p:nvGrpSpPr>
      <p:grpSpPr bwMode="auto">
        <a:xfrm>
          <a:off x="0" y="0"/>
          <a:ext cx="0" cy="0"/>
          <a:chOff x="0" y="0"/>
          <a:chExt cx="0" cy="0"/>
        </a:xfrm>
      </p:grpSpPr>
      <p:sp>
        <p:nvSpPr>
          <p:cNvPr id="15" name="Google Shape;15;p3" hidden="0"/>
          <p:cNvSpPr txBox="1">
            <a:spLocks noGrp="1"/>
          </p:cNvSpPr>
          <p:nvPr isPhoto="0" userDrawn="0">
            <p:ph type="title" hasCustomPrompt="0"/>
          </p:nvPr>
        </p:nvSpPr>
        <p:spPr bwMode="auto">
          <a:xfrm>
            <a:off x="415600" y="2867800"/>
            <a:ext cx="113608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a:defRPr/>
            </a:pPr>
            <a:endParaRPr/>
          </a:p>
        </p:txBody>
      </p:sp>
      <p:sp>
        <p:nvSpPr>
          <p:cNvPr id="16" name="Google Shape;16;p3" hidden="0"/>
          <p:cNvSpPr txBox="1">
            <a:spLocks noGrp="1"/>
          </p:cNvSpPr>
          <p:nvPr isPhoto="0" userDrawn="0">
            <p:ph type="sldNum" idx="12" hasCustomPrompt="0"/>
          </p:nvPr>
        </p:nvSpPr>
        <p:spPr bwMode="auto">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00000000-1234-1234-1234-123412341234}" type="slidenum">
              <a:rPr lang="en"/>
              <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body" preserve="0" showMasterPhAnim="0" userDrawn="1">
  <p:cSld name="TITLE_AND_BODY">
    <p:spTree>
      <p:nvGrpSpPr>
        <p:cNvPr id="1" name="" hidden="0"/>
        <p:cNvGrpSpPr/>
        <p:nvPr isPhoto="0" userDrawn="0"/>
      </p:nvGrpSpPr>
      <p:grpSpPr bwMode="auto">
        <a:xfrm>
          <a:off x="0" y="0"/>
          <a:ext cx="0" cy="0"/>
          <a:chOff x="0" y="0"/>
          <a:chExt cx="0" cy="0"/>
        </a:xfrm>
      </p:grpSpPr>
      <p:sp>
        <p:nvSpPr>
          <p:cNvPr id="18" name="Google Shape;18;p4" hidden="0"/>
          <p:cNvSpPr txBox="1">
            <a:spLocks noGrp="1"/>
          </p:cNvSpPr>
          <p:nvPr isPhoto="0" userDrawn="0">
            <p:ph type="title" hasCustomPrompt="0"/>
          </p:nvPr>
        </p:nvSpPr>
        <p:spPr bwMode="auto">
          <a:xfrm>
            <a:off x="0" y="285477"/>
            <a:ext cx="12192000" cy="726601"/>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19" name="Google Shape;19;p4" hidden="0"/>
          <p:cNvSpPr txBox="1">
            <a:spLocks noGrp="1"/>
          </p:cNvSpPr>
          <p:nvPr isPhoto="0" userDrawn="0">
            <p:ph type="body" idx="1" hasCustomPrompt="0"/>
          </p:nvPr>
        </p:nvSpPr>
        <p:spPr bwMode="auto">
          <a:xfrm>
            <a:off x="415600" y="925675"/>
            <a:ext cx="11360800" cy="5292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a:defRPr/>
            </a:pPr>
            <a:endParaRPr/>
          </a:p>
        </p:txBody>
      </p:sp>
      <p:sp>
        <p:nvSpPr>
          <p:cNvPr id="20" name="Google Shape;20;p4" hidden="0"/>
          <p:cNvSpPr txBox="1">
            <a:spLocks noGrp="1"/>
          </p:cNvSpPr>
          <p:nvPr isPhoto="0" userDrawn="0">
            <p:ph type="sldNum" idx="12" hasCustomPrompt="0"/>
          </p:nvPr>
        </p:nvSpPr>
        <p:spPr bwMode="auto">
          <a:xfrm>
            <a:off x="11535933" y="6279100"/>
            <a:ext cx="527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00000000-1234-1234-1234-123412341234}" type="slidenum">
              <a:rPr lang="en"/>
              <a:t/>
            </a:fld>
            <a:endParaRPr lang="en"/>
          </a:p>
        </p:txBody>
      </p:sp>
      <p:sp>
        <p:nvSpPr>
          <p:cNvPr id="21" name="Google Shape;21;p4" hidden="0"/>
          <p:cNvSpPr txBox="1">
            <a:spLocks noGrp="1"/>
          </p:cNvSpPr>
          <p:nvPr isPhoto="0" userDrawn="0">
            <p:ph type="body" idx="2" hasCustomPrompt="0"/>
          </p:nvPr>
        </p:nvSpPr>
        <p:spPr bwMode="auto">
          <a:xfrm>
            <a:off x="1537667" y="6217675"/>
            <a:ext cx="9998000" cy="640200"/>
          </a:xfrm>
          <a:prstGeom prst="rect">
            <a:avLst/>
          </a:prstGeom>
        </p:spPr>
        <p:txBody>
          <a:bodyPr spcFirstLastPara="1" wrap="square" lIns="91425" tIns="91425" rIns="91425" bIns="91425" anchor="b" anchorCtr="0"/>
          <a:lstStyle>
            <a:lvl1pPr marL="457200" lvl="0" indent="-292100">
              <a:lnSpc>
                <a:spcPct val="100000"/>
              </a:lnSpc>
              <a:spcBef>
                <a:spcPts val="0"/>
              </a:spcBef>
              <a:spcAft>
                <a:spcPts val="0"/>
              </a:spcAft>
              <a:buClr>
                <a:schemeClr val="dk2"/>
              </a:buClr>
              <a:buSzPts val="1000"/>
              <a:buChar char="●"/>
              <a:defRPr sz="1000" i="1">
                <a:solidFill>
                  <a:schemeClr val="dk2"/>
                </a:solidFill>
              </a:defRPr>
            </a:lvl1pPr>
            <a:lvl2pPr marL="914400" lvl="1" indent="-292100">
              <a:lnSpc>
                <a:spcPct val="100000"/>
              </a:lnSpc>
              <a:spcBef>
                <a:spcPts val="0"/>
              </a:spcBef>
              <a:spcAft>
                <a:spcPts val="0"/>
              </a:spcAft>
              <a:buClr>
                <a:schemeClr val="dk2"/>
              </a:buClr>
              <a:buSzPts val="1000"/>
              <a:buChar char="○"/>
              <a:defRPr sz="1000" i="1">
                <a:solidFill>
                  <a:schemeClr val="dk2"/>
                </a:solidFill>
              </a:defRPr>
            </a:lvl2pPr>
            <a:lvl3pPr marL="1371600" lvl="2" indent="-292100">
              <a:lnSpc>
                <a:spcPct val="100000"/>
              </a:lnSpc>
              <a:spcBef>
                <a:spcPts val="0"/>
              </a:spcBef>
              <a:spcAft>
                <a:spcPts val="0"/>
              </a:spcAft>
              <a:buClr>
                <a:schemeClr val="dk2"/>
              </a:buClr>
              <a:buSzPts val="1000"/>
              <a:buChar char="■"/>
              <a:defRPr sz="1000" i="1">
                <a:solidFill>
                  <a:schemeClr val="dk2"/>
                </a:solidFill>
              </a:defRPr>
            </a:lvl3pPr>
            <a:lvl4pPr marL="1828800" lvl="3" indent="-292100">
              <a:lnSpc>
                <a:spcPct val="100000"/>
              </a:lnSpc>
              <a:spcBef>
                <a:spcPts val="0"/>
              </a:spcBef>
              <a:spcAft>
                <a:spcPts val="0"/>
              </a:spcAft>
              <a:buClr>
                <a:schemeClr val="dk2"/>
              </a:buClr>
              <a:buSzPts val="1000"/>
              <a:buChar char="●"/>
              <a:defRPr sz="1000" i="1">
                <a:solidFill>
                  <a:schemeClr val="dk2"/>
                </a:solidFill>
              </a:defRPr>
            </a:lvl4pPr>
            <a:lvl5pPr marL="2286000" lvl="4" indent="-292100">
              <a:lnSpc>
                <a:spcPct val="100000"/>
              </a:lnSpc>
              <a:spcBef>
                <a:spcPts val="0"/>
              </a:spcBef>
              <a:spcAft>
                <a:spcPts val="0"/>
              </a:spcAft>
              <a:buClr>
                <a:schemeClr val="dk2"/>
              </a:buClr>
              <a:buSzPts val="1000"/>
              <a:buChar char="○"/>
              <a:defRPr sz="1000" i="1">
                <a:solidFill>
                  <a:schemeClr val="dk2"/>
                </a:solidFill>
              </a:defRPr>
            </a:lvl5pPr>
            <a:lvl6pPr marL="2743200" lvl="5" indent="-292100">
              <a:lnSpc>
                <a:spcPct val="100000"/>
              </a:lnSpc>
              <a:spcBef>
                <a:spcPts val="0"/>
              </a:spcBef>
              <a:spcAft>
                <a:spcPts val="0"/>
              </a:spcAft>
              <a:buClr>
                <a:schemeClr val="dk2"/>
              </a:buClr>
              <a:buSzPts val="1000"/>
              <a:buChar char="■"/>
              <a:defRPr sz="1000" i="1">
                <a:solidFill>
                  <a:schemeClr val="dk2"/>
                </a:solidFill>
              </a:defRPr>
            </a:lvl6pPr>
            <a:lvl7pPr marL="3200400" lvl="6" indent="-292100">
              <a:lnSpc>
                <a:spcPct val="100000"/>
              </a:lnSpc>
              <a:spcBef>
                <a:spcPts val="0"/>
              </a:spcBef>
              <a:spcAft>
                <a:spcPts val="0"/>
              </a:spcAft>
              <a:buClr>
                <a:schemeClr val="dk2"/>
              </a:buClr>
              <a:buSzPts val="1000"/>
              <a:buChar char="●"/>
              <a:defRPr sz="1000" i="1">
                <a:solidFill>
                  <a:schemeClr val="dk2"/>
                </a:solidFill>
              </a:defRPr>
            </a:lvl7pPr>
            <a:lvl8pPr marL="3657600" lvl="7" indent="-292100">
              <a:lnSpc>
                <a:spcPct val="100000"/>
              </a:lnSpc>
              <a:spcBef>
                <a:spcPts val="0"/>
              </a:spcBef>
              <a:spcAft>
                <a:spcPts val="0"/>
              </a:spcAft>
              <a:buClr>
                <a:schemeClr val="dk2"/>
              </a:buClr>
              <a:buSzPts val="1000"/>
              <a:buChar char="○"/>
              <a:defRPr sz="1000" i="1">
                <a:solidFill>
                  <a:schemeClr val="dk2"/>
                </a:solidFill>
              </a:defRPr>
            </a:lvl8pPr>
            <a:lvl9pPr marL="4114800" lvl="8" indent="-292100">
              <a:lnSpc>
                <a:spcPct val="100000"/>
              </a:lnSpc>
              <a:spcBef>
                <a:spcPts val="0"/>
              </a:spcBef>
              <a:spcAft>
                <a:spcPts val="0"/>
              </a:spcAft>
              <a:buClr>
                <a:schemeClr val="dk2"/>
              </a:buClr>
              <a:buSzPts val="1000"/>
              <a:buChar char="■"/>
              <a:defRPr sz="1000" i="1">
                <a:solidFill>
                  <a:schemeClr val="dk2"/>
                </a:solidFill>
              </a:defRPr>
            </a:lvl9pPr>
          </a:lstStyle>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two columns" preserve="0" showMasterPhAnim="0" type="twoColTx" userDrawn="1">
  <p:cSld name="TITLE_AND_TWO_COLUMNS">
    <p:spTree>
      <p:nvGrpSpPr>
        <p:cNvPr id="1" name="" hidden="0"/>
        <p:cNvGrpSpPr/>
        <p:nvPr isPhoto="0" userDrawn="0"/>
      </p:nvGrpSpPr>
      <p:grpSpPr bwMode="auto">
        <a:xfrm>
          <a:off x="0" y="0"/>
          <a:ext cx="0" cy="0"/>
          <a:chOff x="0" y="0"/>
          <a:chExt cx="0" cy="0"/>
        </a:xfrm>
      </p:grpSpPr>
      <p:sp>
        <p:nvSpPr>
          <p:cNvPr id="23" name="Google Shape;23;p5" hidden="0"/>
          <p:cNvSpPr txBox="1">
            <a:spLocks noGrp="1"/>
          </p:cNvSpPr>
          <p:nvPr isPhoto="0" userDrawn="0">
            <p:ph type="title" hasCustomPrompt="0"/>
          </p:nvPr>
        </p:nvSpPr>
        <p:spPr bwMode="auto">
          <a:xfrm>
            <a:off x="415600" y="85051"/>
            <a:ext cx="11360800" cy="840600"/>
          </a:xfrm>
          <a:prstGeom prst="rect">
            <a:avLst/>
          </a:prstGeom>
        </p:spPr>
        <p:txBody>
          <a:bodyPr spcFirstLastPara="1" wrap="square" lIns="91425" tIns="91425" rIns="91425" bIns="91425" anchor="t" anchorCtr="0"/>
          <a:lstStyle>
            <a:lvl1pPr lvl="0">
              <a:spcBef>
                <a:spcPts val="0"/>
              </a:spcBef>
              <a:spcAft>
                <a:spcPts val="0"/>
              </a:spcAft>
              <a:buClr>
                <a:srgbClr val="4B9CD3"/>
              </a:buClr>
              <a:buSzPts val="2800"/>
              <a:buNone/>
              <a:defRPr>
                <a:solidFill>
                  <a:srgbClr val="4B9CD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24" name="Google Shape;24;p5" hidden="0"/>
          <p:cNvSpPr txBox="1">
            <a:spLocks noGrp="1"/>
          </p:cNvSpPr>
          <p:nvPr isPhoto="0" userDrawn="0">
            <p:ph type="body" idx="1" hasCustomPrompt="0"/>
          </p:nvPr>
        </p:nvSpPr>
        <p:spPr bwMode="auto">
          <a:xfrm>
            <a:off x="415600" y="1536633"/>
            <a:ext cx="53332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a:defRPr/>
            </a:pPr>
            <a:endParaRPr/>
          </a:p>
        </p:txBody>
      </p:sp>
      <p:sp>
        <p:nvSpPr>
          <p:cNvPr id="25" name="Google Shape;25;p5" hidden="0"/>
          <p:cNvSpPr txBox="1">
            <a:spLocks noGrp="1"/>
          </p:cNvSpPr>
          <p:nvPr isPhoto="0" userDrawn="0">
            <p:ph type="sldNum" idx="12" hasCustomPrompt="0"/>
          </p:nvPr>
        </p:nvSpPr>
        <p:spPr bwMode="auto">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00000000-1234-1234-1234-123412341234}" type="slidenum">
              <a:rPr lang="en"/>
              <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type="titleOnly" userDrawn="1">
  <p:cSld name="TITLE_ONLY">
    <p:spTree>
      <p:nvGrpSpPr>
        <p:cNvPr id="1" name="" hidden="0"/>
        <p:cNvGrpSpPr/>
        <p:nvPr isPhoto="0" userDrawn="0"/>
      </p:nvGrpSpPr>
      <p:grpSpPr bwMode="auto">
        <a:xfrm>
          <a:off x="0" y="0"/>
          <a:ext cx="0" cy="0"/>
          <a:chOff x="0" y="0"/>
          <a:chExt cx="0" cy="0"/>
        </a:xfrm>
      </p:grpSpPr>
      <p:sp>
        <p:nvSpPr>
          <p:cNvPr id="27" name="Google Shape;27;p6" hidden="0"/>
          <p:cNvSpPr txBox="1">
            <a:spLocks noGrp="1"/>
          </p:cNvSpPr>
          <p:nvPr isPhoto="0" userDrawn="0">
            <p:ph type="title" hasCustomPrompt="0"/>
          </p:nvPr>
        </p:nvSpPr>
        <p:spPr bwMode="auto">
          <a:xfrm>
            <a:off x="415600" y="85051"/>
            <a:ext cx="11360800" cy="840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28" name="Google Shape;28;p6" hidden="0"/>
          <p:cNvSpPr txBox="1">
            <a:spLocks noGrp="1"/>
          </p:cNvSpPr>
          <p:nvPr isPhoto="0" userDrawn="0">
            <p:ph type="sldNum" idx="12" hasCustomPrompt="0"/>
          </p:nvPr>
        </p:nvSpPr>
        <p:spPr bwMode="auto">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00000000-1234-1234-1234-123412341234}" type="slidenum">
              <a:rPr lang="en"/>
              <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One column text" preserve="0" showMasterPhAnim="0" userDrawn="1">
  <p:cSld name="ONE_COLUMN_TEXT">
    <p:spTree>
      <p:nvGrpSpPr>
        <p:cNvPr id="1" name="" hidden="0"/>
        <p:cNvGrpSpPr/>
        <p:nvPr isPhoto="0" userDrawn="0"/>
      </p:nvGrpSpPr>
      <p:grpSpPr bwMode="auto">
        <a:xfrm>
          <a:off x="0" y="0"/>
          <a:ext cx="0" cy="0"/>
          <a:chOff x="0" y="0"/>
          <a:chExt cx="0" cy="0"/>
        </a:xfrm>
      </p:grpSpPr>
      <p:sp>
        <p:nvSpPr>
          <p:cNvPr id="30" name="Google Shape;30;p7" hidden="0"/>
          <p:cNvSpPr txBox="1">
            <a:spLocks noGrp="1"/>
          </p:cNvSpPr>
          <p:nvPr isPhoto="0" userDrawn="0">
            <p:ph type="title" hasCustomPrompt="0"/>
          </p:nvPr>
        </p:nvSpPr>
        <p:spPr bwMode="auto">
          <a:xfrm>
            <a:off x="415600" y="740800"/>
            <a:ext cx="3744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a:defRPr/>
            </a:pPr>
            <a:endParaRPr/>
          </a:p>
        </p:txBody>
      </p:sp>
      <p:sp>
        <p:nvSpPr>
          <p:cNvPr id="31" name="Google Shape;31;p7" hidden="0"/>
          <p:cNvSpPr txBox="1">
            <a:spLocks noGrp="1"/>
          </p:cNvSpPr>
          <p:nvPr isPhoto="0" userDrawn="0">
            <p:ph type="body" idx="1" hasCustomPrompt="0"/>
          </p:nvPr>
        </p:nvSpPr>
        <p:spPr bwMode="auto">
          <a:xfrm>
            <a:off x="415600" y="1852800"/>
            <a:ext cx="3744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a:defRPr/>
            </a:pPr>
            <a:endParaRPr/>
          </a:p>
        </p:txBody>
      </p:sp>
      <p:sp>
        <p:nvSpPr>
          <p:cNvPr id="32" name="Google Shape;32;p7" hidden="0"/>
          <p:cNvSpPr txBox="1">
            <a:spLocks noGrp="1"/>
          </p:cNvSpPr>
          <p:nvPr isPhoto="0" userDrawn="0">
            <p:ph type="sldNum" idx="12" hasCustomPrompt="0"/>
          </p:nvPr>
        </p:nvSpPr>
        <p:spPr bwMode="auto">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00000000-1234-1234-1234-123412341234}" type="slidenum">
              <a:rPr lang="en"/>
              <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in point" preserve="0" showMasterPhAnim="0" userDrawn="1">
  <p:cSld name="MAIN_POINT">
    <p:spTree>
      <p:nvGrpSpPr>
        <p:cNvPr id="1" name="" hidden="0"/>
        <p:cNvGrpSpPr/>
        <p:nvPr isPhoto="0" userDrawn="0"/>
      </p:nvGrpSpPr>
      <p:grpSpPr bwMode="auto">
        <a:xfrm>
          <a:off x="0" y="0"/>
          <a:ext cx="0" cy="0"/>
          <a:chOff x="0" y="0"/>
          <a:chExt cx="0" cy="0"/>
        </a:xfrm>
      </p:grpSpPr>
      <p:sp>
        <p:nvSpPr>
          <p:cNvPr id="34" name="Google Shape;34;p8" hidden="0"/>
          <p:cNvSpPr txBox="1">
            <a:spLocks noGrp="1"/>
          </p:cNvSpPr>
          <p:nvPr isPhoto="0" userDrawn="0">
            <p:ph type="title" hasCustomPrompt="0"/>
          </p:nvPr>
        </p:nvSpPr>
        <p:spPr bwMode="auto">
          <a:xfrm>
            <a:off x="653667" y="600200"/>
            <a:ext cx="84904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a:defRPr/>
            </a:pPr>
            <a:endParaRPr/>
          </a:p>
        </p:txBody>
      </p:sp>
      <p:sp>
        <p:nvSpPr>
          <p:cNvPr id="35" name="Google Shape;35;p8" hidden="0"/>
          <p:cNvSpPr txBox="1">
            <a:spLocks noGrp="1"/>
          </p:cNvSpPr>
          <p:nvPr isPhoto="0" userDrawn="0">
            <p:ph type="sldNum" idx="12" hasCustomPrompt="0"/>
          </p:nvPr>
        </p:nvSpPr>
        <p:spPr bwMode="auto">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00000000-1234-1234-1234-123412341234}" type="slidenum">
              <a:rPr lang="en"/>
              <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title and description" preserve="0" showMasterPhAnim="0" userDrawn="1">
  <p:cSld name="SECTION_TITLE_AND_DESCRIPTION">
    <p:spTree>
      <p:nvGrpSpPr>
        <p:cNvPr id="1" name="" hidden="0"/>
        <p:cNvGrpSpPr/>
        <p:nvPr isPhoto="0" userDrawn="0"/>
      </p:nvGrpSpPr>
      <p:grpSpPr bwMode="auto">
        <a:xfrm>
          <a:off x="0" y="0"/>
          <a:ext cx="0" cy="0"/>
          <a:chOff x="0" y="0"/>
          <a:chExt cx="0" cy="0"/>
        </a:xfrm>
      </p:grpSpPr>
      <p:sp>
        <p:nvSpPr>
          <p:cNvPr id="37" name="Google Shape;37;p9" hidden="0"/>
          <p:cNvSpPr/>
          <p:nvPr isPhoto="0" userDrawn="0"/>
        </p:nvSpPr>
        <p:spPr bwMode="auto">
          <a:xfrm>
            <a:off x="6096000" y="-167"/>
            <a:ext cx="6096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sz="1400"/>
          </a:p>
        </p:txBody>
      </p:sp>
      <p:sp>
        <p:nvSpPr>
          <p:cNvPr id="38" name="Google Shape;38;p9" hidden="0"/>
          <p:cNvSpPr txBox="1">
            <a:spLocks noGrp="1"/>
          </p:cNvSpPr>
          <p:nvPr isPhoto="0" userDrawn="0">
            <p:ph type="title" hasCustomPrompt="0"/>
          </p:nvPr>
        </p:nvSpPr>
        <p:spPr bwMode="auto">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a:defRPr/>
            </a:pPr>
            <a:endParaRPr/>
          </a:p>
        </p:txBody>
      </p:sp>
      <p:sp>
        <p:nvSpPr>
          <p:cNvPr id="39" name="Google Shape;39;p9" hidden="0"/>
          <p:cNvSpPr txBox="1">
            <a:spLocks noGrp="1"/>
          </p:cNvSpPr>
          <p:nvPr isPhoto="0" userDrawn="0">
            <p:ph type="subTitle" idx="1" hasCustomPrompt="0"/>
          </p:nvPr>
        </p:nvSpPr>
        <p:spPr bwMode="auto">
          <a:xfrm>
            <a:off x="354000" y="3737433"/>
            <a:ext cx="53936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a:defRPr/>
            </a:pPr>
            <a:endParaRPr/>
          </a:p>
        </p:txBody>
      </p:sp>
      <p:sp>
        <p:nvSpPr>
          <p:cNvPr id="40" name="Google Shape;40;p9" hidden="0"/>
          <p:cNvSpPr txBox="1">
            <a:spLocks noGrp="1"/>
          </p:cNvSpPr>
          <p:nvPr isPhoto="0" userDrawn="0">
            <p:ph type="body" idx="2" hasCustomPrompt="0"/>
          </p:nvPr>
        </p:nvSpPr>
        <p:spPr bwMode="auto">
          <a:xfrm>
            <a:off x="6586000" y="965433"/>
            <a:ext cx="5116000" cy="4926899"/>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a:defRPr/>
            </a:pPr>
            <a:endParaRPr/>
          </a:p>
        </p:txBody>
      </p:sp>
      <p:sp>
        <p:nvSpPr>
          <p:cNvPr id="41" name="Google Shape;41;p9" hidden="0"/>
          <p:cNvSpPr txBox="1">
            <a:spLocks noGrp="1"/>
          </p:cNvSpPr>
          <p:nvPr isPhoto="0" userDrawn="0">
            <p:ph type="sldNum" idx="12" hasCustomPrompt="0"/>
          </p:nvPr>
        </p:nvSpPr>
        <p:spPr bwMode="auto">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00000000-1234-1234-1234-123412341234}" type="slidenum">
              <a:rPr lang="en"/>
              <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aption" preserve="0" showMasterPhAnim="0" userDrawn="1">
  <p:cSld name="CAPTION_ONLY">
    <p:spTree>
      <p:nvGrpSpPr>
        <p:cNvPr id="1" name="" hidden="0"/>
        <p:cNvGrpSpPr/>
        <p:nvPr isPhoto="0" userDrawn="0"/>
      </p:nvGrpSpPr>
      <p:grpSpPr bwMode="auto">
        <a:xfrm>
          <a:off x="0" y="0"/>
          <a:ext cx="0" cy="0"/>
          <a:chOff x="0" y="0"/>
          <a:chExt cx="0" cy="0"/>
        </a:xfrm>
      </p:grpSpPr>
      <p:sp>
        <p:nvSpPr>
          <p:cNvPr id="43" name="Google Shape;43;p10" hidden="0"/>
          <p:cNvSpPr txBox="1">
            <a:spLocks noGrp="1"/>
          </p:cNvSpPr>
          <p:nvPr isPhoto="0" userDrawn="0">
            <p:ph type="body" idx="1" hasCustomPrompt="0"/>
          </p:nvPr>
        </p:nvSpPr>
        <p:spPr bwMode="auto">
          <a:xfrm>
            <a:off x="415600" y="2793190"/>
            <a:ext cx="7998400" cy="36543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pPr>
              <a:defRPr/>
            </a:pPr>
            <a:endParaRPr/>
          </a:p>
        </p:txBody>
      </p:sp>
      <p:sp>
        <p:nvSpPr>
          <p:cNvPr id="44" name="Google Shape;44;p10" hidden="0"/>
          <p:cNvSpPr txBox="1">
            <a:spLocks noGrp="1"/>
          </p:cNvSpPr>
          <p:nvPr isPhoto="0" userDrawn="0">
            <p:ph type="sldNum" idx="12" hasCustomPrompt="0"/>
          </p:nvPr>
        </p:nvSpPr>
        <p:spPr bwMode="auto">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00000000-1234-1234-1234-123412341234}" type="slidenum">
              <a:rPr lang="en"/>
              <a:t/>
            </a:fld>
            <a:endParaRPr lang="en"/>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simple-light-2">
    <p:bg>
      <p:bgPr shadeToTitle="0">
        <a:solidFill>
          <a:schemeClr val="lt1"/>
        </a:solidFill>
      </p:bgPr>
    </p:bg>
    <p:spTree>
      <p:nvGrpSpPr>
        <p:cNvPr id="1" name="" hidden="0"/>
        <p:cNvGrpSpPr/>
        <p:nvPr isPhoto="0" userDrawn="0"/>
      </p:nvGrpSpPr>
      <p:grpSpPr bwMode="auto">
        <a:xfrm>
          <a:off x="0" y="0"/>
          <a:ext cx="0" cy="0"/>
          <a:chOff x="0" y="0"/>
          <a:chExt cx="0" cy="0"/>
        </a:xfrm>
      </p:grpSpPr>
      <p:sp>
        <p:nvSpPr>
          <p:cNvPr id="6" name="Google Shape;6;p1" hidden="0"/>
          <p:cNvSpPr txBox="1">
            <a:spLocks noGrp="1"/>
          </p:cNvSpPr>
          <p:nvPr isPhoto="0" userDrawn="0">
            <p:ph type="title" hasCustomPrompt="0"/>
          </p:nvPr>
        </p:nvSpPr>
        <p:spPr bwMode="auto">
          <a:xfrm>
            <a:off x="415600" y="225470"/>
            <a:ext cx="11360800" cy="700183"/>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4B9CD3"/>
              </a:buClr>
              <a:buSzPts val="2800"/>
              <a:buNone/>
              <a:defRPr sz="2800">
                <a:solidFill>
                  <a:srgbClr val="4B9CD3"/>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pPr>
              <a:defRPr/>
            </a:pPr>
            <a:endParaRPr/>
          </a:p>
        </p:txBody>
      </p:sp>
      <p:sp>
        <p:nvSpPr>
          <p:cNvPr id="7" name="Google Shape;7;p1" hidden="0"/>
          <p:cNvSpPr txBox="1">
            <a:spLocks noGrp="1"/>
          </p:cNvSpPr>
          <p:nvPr isPhoto="0" userDrawn="0">
            <p:ph type="body" idx="1" hasCustomPrompt="0"/>
          </p:nvPr>
        </p:nvSpPr>
        <p:spPr bwMode="auto">
          <a:xfrm>
            <a:off x="415600" y="925675"/>
            <a:ext cx="11360800" cy="5292000"/>
          </a:xfrm>
          <a:prstGeom prst="rect">
            <a:avLst/>
          </a:prstGeom>
          <a:noFill/>
          <a:ln>
            <a:noFill/>
          </a:ln>
        </p:spPr>
        <p:txBody>
          <a:bodyPr spcFirstLastPara="1" wrap="square" lIns="91425" tIns="91425" rIns="91425" bIns="91425" anchor="t" anchorCtr="0"/>
          <a:lstStyle>
            <a:lvl1pPr marL="457200" lvl="0" indent="-342900">
              <a:lnSpc>
                <a:spcPct val="114999"/>
              </a:lnSpc>
              <a:spcBef>
                <a:spcPts val="0"/>
              </a:spcBef>
              <a:spcAft>
                <a:spcPts val="0"/>
              </a:spcAft>
              <a:buClr>
                <a:schemeClr val="dk2"/>
              </a:buClr>
              <a:buSzPts val="1800"/>
              <a:buChar char="●"/>
              <a:defRPr sz="1800">
                <a:solidFill>
                  <a:schemeClr val="dk2"/>
                </a:solidFill>
              </a:defRPr>
            </a:lvl1pPr>
            <a:lvl2pPr marL="914400" lvl="1" indent="-317500">
              <a:lnSpc>
                <a:spcPct val="114999"/>
              </a:lnSpc>
              <a:spcBef>
                <a:spcPts val="1600"/>
              </a:spcBef>
              <a:spcAft>
                <a:spcPts val="0"/>
              </a:spcAft>
              <a:buClr>
                <a:schemeClr val="dk2"/>
              </a:buClr>
              <a:buSzPts val="1400"/>
              <a:buChar char="○"/>
              <a:defRPr>
                <a:solidFill>
                  <a:schemeClr val="dk2"/>
                </a:solidFill>
              </a:defRPr>
            </a:lvl2pPr>
            <a:lvl3pPr marL="1371600" lvl="2" indent="-317500">
              <a:lnSpc>
                <a:spcPct val="114999"/>
              </a:lnSpc>
              <a:spcBef>
                <a:spcPts val="1600"/>
              </a:spcBef>
              <a:spcAft>
                <a:spcPts val="0"/>
              </a:spcAft>
              <a:buClr>
                <a:schemeClr val="dk2"/>
              </a:buClr>
              <a:buSzPts val="1400"/>
              <a:buChar char="■"/>
              <a:defRPr>
                <a:solidFill>
                  <a:schemeClr val="dk2"/>
                </a:solidFill>
              </a:defRPr>
            </a:lvl3pPr>
            <a:lvl4pPr marL="1828800" lvl="3" indent="-317500">
              <a:lnSpc>
                <a:spcPct val="114999"/>
              </a:lnSpc>
              <a:spcBef>
                <a:spcPts val="1600"/>
              </a:spcBef>
              <a:spcAft>
                <a:spcPts val="0"/>
              </a:spcAft>
              <a:buClr>
                <a:schemeClr val="dk2"/>
              </a:buClr>
              <a:buSzPts val="1400"/>
              <a:buChar char="●"/>
              <a:defRPr>
                <a:solidFill>
                  <a:schemeClr val="dk2"/>
                </a:solidFill>
              </a:defRPr>
            </a:lvl4pPr>
            <a:lvl5pPr marL="2286000" lvl="4" indent="-317500">
              <a:lnSpc>
                <a:spcPct val="114999"/>
              </a:lnSpc>
              <a:spcBef>
                <a:spcPts val="1600"/>
              </a:spcBef>
              <a:spcAft>
                <a:spcPts val="0"/>
              </a:spcAft>
              <a:buClr>
                <a:schemeClr val="dk2"/>
              </a:buClr>
              <a:buSzPts val="1400"/>
              <a:buChar char="○"/>
              <a:defRPr>
                <a:solidFill>
                  <a:schemeClr val="dk2"/>
                </a:solidFill>
              </a:defRPr>
            </a:lvl5pPr>
            <a:lvl6pPr marL="2743200" lvl="5" indent="-317500">
              <a:lnSpc>
                <a:spcPct val="114999"/>
              </a:lnSpc>
              <a:spcBef>
                <a:spcPts val="1600"/>
              </a:spcBef>
              <a:spcAft>
                <a:spcPts val="0"/>
              </a:spcAft>
              <a:buClr>
                <a:schemeClr val="dk2"/>
              </a:buClr>
              <a:buSzPts val="1400"/>
              <a:buChar char="■"/>
              <a:defRPr>
                <a:solidFill>
                  <a:schemeClr val="dk2"/>
                </a:solidFill>
              </a:defRPr>
            </a:lvl6pPr>
            <a:lvl7pPr marL="3200400" lvl="6" indent="-317500">
              <a:lnSpc>
                <a:spcPct val="114999"/>
              </a:lnSpc>
              <a:spcBef>
                <a:spcPts val="1600"/>
              </a:spcBef>
              <a:spcAft>
                <a:spcPts val="0"/>
              </a:spcAft>
              <a:buClr>
                <a:schemeClr val="dk2"/>
              </a:buClr>
              <a:buSzPts val="1400"/>
              <a:buChar char="●"/>
              <a:defRPr>
                <a:solidFill>
                  <a:schemeClr val="dk2"/>
                </a:solidFill>
              </a:defRPr>
            </a:lvl7pPr>
            <a:lvl8pPr marL="3657600" lvl="7" indent="-317500">
              <a:lnSpc>
                <a:spcPct val="114999"/>
              </a:lnSpc>
              <a:spcBef>
                <a:spcPts val="1600"/>
              </a:spcBef>
              <a:spcAft>
                <a:spcPts val="0"/>
              </a:spcAft>
              <a:buClr>
                <a:schemeClr val="dk2"/>
              </a:buClr>
              <a:buSzPts val="1400"/>
              <a:buChar char="○"/>
              <a:defRPr>
                <a:solidFill>
                  <a:schemeClr val="dk2"/>
                </a:solidFill>
              </a:defRPr>
            </a:lvl8pPr>
            <a:lvl9pPr marL="4114800" lvl="8" indent="-317500">
              <a:lnSpc>
                <a:spcPct val="114999"/>
              </a:lnSpc>
              <a:spcBef>
                <a:spcPts val="1600"/>
              </a:spcBef>
              <a:spcAft>
                <a:spcPts val="1600"/>
              </a:spcAft>
              <a:buClr>
                <a:schemeClr val="dk2"/>
              </a:buClr>
              <a:buSzPts val="1400"/>
              <a:buChar char="■"/>
              <a:defRPr>
                <a:solidFill>
                  <a:schemeClr val="dk2"/>
                </a:solidFill>
              </a:defRPr>
            </a:lvl9pPr>
          </a:lstStyle>
          <a:p>
            <a:pPr>
              <a:defRPr/>
            </a:pPr>
            <a:endParaRPr/>
          </a:p>
        </p:txBody>
      </p:sp>
      <p:sp>
        <p:nvSpPr>
          <p:cNvPr id="8" name="Google Shape;8;p1" hidden="0"/>
          <p:cNvSpPr txBox="1">
            <a:spLocks noGrp="1"/>
          </p:cNvSpPr>
          <p:nvPr isPhoto="0" userDrawn="0">
            <p:ph type="sldNum" idx="12" hasCustomPrompt="0"/>
          </p:nvPr>
        </p:nvSpPr>
        <p:spPr bwMode="auto">
          <a:xfrm>
            <a:off x="11467600" y="6279100"/>
            <a:ext cx="5960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a:defRPr/>
            </a:pPr>
            <a:fld id="{00000000-1234-1234-1234-123412341234}" type="slidenum">
              <a:rPr lang="en"/>
              <a:t/>
            </a:fld>
            <a:endParaRPr lang="en"/>
          </a:p>
        </p:txBody>
      </p:sp>
      <p:pic>
        <p:nvPicPr>
          <p:cNvPr id="9" name="Google Shape;9;p1" hidden="0"/>
          <p:cNvPicPr/>
          <p:nvPr isPhoto="0" userDrawn="0"/>
        </p:nvPicPr>
        <p:blipFill>
          <a:blip r:embed="rId14">
            <a:alphaModFix/>
          </a:blip>
          <a:stretch/>
        </p:blipFill>
        <p:spPr bwMode="auto">
          <a:xfrm>
            <a:off x="61330" y="6279100"/>
            <a:ext cx="1775782" cy="524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1"/>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jpg"/><Relationship Id="rId7" Type="http://schemas.openxmlformats.org/officeDocument/2006/relationships/image" Target="../media/image1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 Id="rId3" Type="http://schemas.microsoft.com/office/2007/relationships/media" Target="../media/media1.mp4"/><Relationship Id="rId4" Type="http://schemas.openxmlformats.org/officeDocument/2006/relationships/video" Target="../media/media1.mp4" /></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5" name="Google Shape;55;p13" hidden="0"/>
          <p:cNvSpPr txBox="1">
            <a:spLocks noGrp="1"/>
          </p:cNvSpPr>
          <p:nvPr isPhoto="0" userDrawn="0">
            <p:ph type="ctrTitle" hasCustomPrompt="0"/>
          </p:nvPr>
        </p:nvSpPr>
        <p:spPr bwMode="auto">
          <a:xfrm>
            <a:off x="-128400" y="2956875"/>
            <a:ext cx="12192000" cy="1464813"/>
          </a:xfrm>
          <a:prstGeom prst="rect">
            <a:avLst/>
          </a:prstGeom>
        </p:spPr>
        <p:txBody>
          <a:bodyPr spcFirstLastPara="1" wrap="square" lIns="91425" tIns="91425" rIns="91425" bIns="91425" anchor="b" anchorCtr="0">
            <a:noAutofit/>
          </a:bodyPr>
          <a:lstStyle/>
          <a:p>
            <a:pPr lvl="0">
              <a:defRPr/>
            </a:pPr>
            <a:r>
              <a:rPr lang="en-US" sz="2800" spc="200">
                <a:latin typeface="Helvetica Neue"/>
                <a:ea typeface="Helvetica Neue"/>
                <a:cs typeface="Helvetica Neue"/>
              </a:rPr>
              <a:t>Rendering for </a:t>
            </a:r>
            <a:br>
              <a:rPr lang="en-US" sz="2800" spc="200">
                <a:latin typeface="Helvetica Neue"/>
                <a:ea typeface="Helvetica Neue"/>
                <a:cs typeface="Helvetica Neue"/>
              </a:rPr>
            </a:br>
            <a:r>
              <a:rPr lang="en-US" sz="2800" spc="200">
                <a:latin typeface="Helvetica Neue"/>
                <a:ea typeface="Helvetica Neue"/>
                <a:cs typeface="Helvetica Neue"/>
              </a:rPr>
              <a:t>Low-Latency Augmented Reality</a:t>
            </a:r>
            <a:br>
              <a:rPr lang="en-US" sz="2800" spc="200">
                <a:latin typeface="Helvetica Neue"/>
                <a:ea typeface="Helvetica Neue"/>
                <a:cs typeface="Helvetica Neue"/>
              </a:rPr>
            </a:br>
            <a:r>
              <a:rPr lang="en-US" sz="2800" spc="200">
                <a:latin typeface="Helvetica Neue"/>
                <a:ea typeface="Helvetica Neue"/>
                <a:cs typeface="Helvetica Neue"/>
              </a:rPr>
              <a:t>Light Field Displays</a:t>
            </a:r>
            <a:endParaRPr sz="2800" spc="200">
              <a:latin typeface="Helvetica Neue"/>
              <a:ea typeface="Helvetica Neue"/>
              <a:cs typeface="Helvetica Neue"/>
            </a:endParaRPr>
          </a:p>
        </p:txBody>
      </p:sp>
      <p:sp>
        <p:nvSpPr>
          <p:cNvPr id="57" name="Google Shape;57;p13" hidden="0"/>
          <p:cNvSpPr txBox="1">
            <a:spLocks noGrp="1"/>
          </p:cNvSpPr>
          <p:nvPr isPhoto="0" userDrawn="0">
            <p:ph type="subTitle" idx="1" hasCustomPrompt="0"/>
          </p:nvPr>
        </p:nvSpPr>
        <p:spPr bwMode="auto">
          <a:xfrm>
            <a:off x="1981474" y="4427411"/>
            <a:ext cx="8520600" cy="1359613"/>
          </a:xfrm>
          <a:prstGeom prst="rect">
            <a:avLst/>
          </a:prstGeom>
        </p:spPr>
        <p:txBody>
          <a:bodyPr spcFirstLastPara="1" wrap="square" lIns="91425" tIns="91425" rIns="91425" bIns="91425" anchor="t" anchorCtr="0">
            <a:noAutofit/>
          </a:bodyPr>
          <a:lstStyle/>
          <a:p>
            <a:pPr marL="0" indent="0">
              <a:defRPr/>
            </a:pPr>
            <a:r>
              <a:rPr lang="en" sz="1600"/>
              <a:t>Henry Fuchs, </a:t>
            </a:r>
            <a:r>
              <a:rPr lang="en" sz="1800"/>
              <a:t>Kishore Rathinavel, Hanpeng Wang, Alex Blat</a:t>
            </a:r>
            <a:r>
              <a:rPr lang="en-US" sz="1800"/>
              <a:t>e</a:t>
            </a:r>
            <a:endParaRPr sz="1800"/>
          </a:p>
          <a:p>
            <a:pPr marL="0" indent="0">
              <a:buClr>
                <a:schemeClr val="dk1"/>
              </a:buClr>
              <a:buSzPts val="1100"/>
              <a:defRPr/>
            </a:pPr>
            <a:r>
              <a:rPr lang="en" sz="1800"/>
              <a:t>UNC Chapel Hill</a:t>
            </a:r>
            <a:endParaRPr/>
          </a:p>
          <a:p>
            <a:pPr marL="0" indent="0">
              <a:buClr>
                <a:schemeClr val="dk1"/>
              </a:buClr>
              <a:buSzPts val="1100"/>
              <a:defRPr/>
            </a:pPr>
            <a:endParaRPr lang="en" sz="1800"/>
          </a:p>
          <a:p>
            <a:pPr marL="0" indent="0">
              <a:buClr>
                <a:schemeClr val="dk1"/>
              </a:buClr>
              <a:buSzPts val="1100"/>
              <a:defRPr/>
            </a:pPr>
            <a:r>
              <a:rPr lang="en" sz="1800"/>
              <a:t>Intel 2019.04.24</a:t>
            </a:r>
            <a:endParaRPr sz="1800"/>
          </a:p>
        </p:txBody>
      </p:sp>
      <p:sp>
        <p:nvSpPr>
          <p:cNvPr id="2" name="TextBox 1" hidden="0"/>
          <p:cNvSpPr txBox="1"/>
          <p:nvPr isPhoto="0" userDrawn="0"/>
        </p:nvSpPr>
        <p:spPr bwMode="auto">
          <a:xfrm>
            <a:off x="2610681" y="3"/>
            <a:ext cx="7050157" cy="307777"/>
          </a:xfrm>
          <a:prstGeom prst="rect">
            <a:avLst/>
          </a:prstGeom>
          <a:solidFill>
            <a:schemeClr val="bg1"/>
          </a:solidFill>
        </p:spPr>
        <p:txBody>
          <a:bodyPr wrap="square" rtlCol="0">
            <a:spAutoFit/>
          </a:bodyPr>
          <a:lstStyle/>
          <a:p>
            <a:pPr>
              <a:defRPr/>
            </a:pPr>
            <a:endParaRPr lang="en-US"/>
          </a:p>
        </p:txBody>
      </p:sp>
      <p:pic>
        <p:nvPicPr>
          <p:cNvPr id="3" name="Picture 2" hidden="0"/>
          <p:cNvPicPr>
            <a:picLocks noChangeAspect="1"/>
          </p:cNvPicPr>
          <p:nvPr isPhoto="0" userDrawn="0"/>
        </p:nvPicPr>
        <p:blipFill>
          <a:blip r:embed="rId3"/>
          <a:srcRect l="13680" t="0" r="0" b="0"/>
          <a:stretch/>
        </p:blipFill>
        <p:spPr bwMode="auto">
          <a:xfrm>
            <a:off x="128400" y="211209"/>
            <a:ext cx="11935200" cy="2729866"/>
          </a:xfrm>
          <a:prstGeom prst="rect">
            <a:avLst/>
          </a:prstGeom>
        </p:spPr>
      </p:pic>
      <p:sp>
        <p:nvSpPr>
          <p:cNvPr id="5" name="Slide Number Placeholder 4" hidden="0"/>
          <p:cNvSpPr>
            <a:spLocks noGrp="1"/>
          </p:cNvSpPr>
          <p:nvPr isPhoto="0" userDrawn="0">
            <p:ph type="sldNum" idx="12" hasCustomPrompt="0"/>
          </p:nvPr>
        </p:nvSpPr>
        <p:spPr bwMode="auto"/>
        <p:txBody>
          <a:bodyPr/>
          <a:lstStyle/>
          <a:p>
            <a:pPr>
              <a:defRPr/>
            </a:pPr>
            <a:fld id="{00000000-1234-1234-1234-123412341234}" type="slidenum">
              <a:rPr lang="en"/>
              <a:t/>
            </a:fld>
            <a:endParaRPr lang="en"/>
          </a:p>
        </p:txBody>
      </p:sp>
      <p:sp>
        <p:nvSpPr>
          <p:cNvPr id="8" name="Rectangle 7" hidden="0"/>
          <p:cNvSpPr/>
          <p:nvPr isPhoto="0" userDrawn="0"/>
        </p:nvSpPr>
        <p:spPr bwMode="auto">
          <a:xfrm>
            <a:off x="2257047" y="6025017"/>
            <a:ext cx="8415129" cy="646331"/>
          </a:xfrm>
          <a:prstGeom prst="rect">
            <a:avLst/>
          </a:prstGeom>
        </p:spPr>
        <p:txBody>
          <a:bodyPr wrap="square">
            <a:spAutoFit/>
          </a:bodyPr>
          <a:lstStyle/>
          <a:p>
            <a:pPr algn="just">
              <a:defRPr/>
            </a:pPr>
            <a:r>
              <a:rPr lang="en-US" sz="1200"/>
              <a:t>This research was supported in part by NSF grant 1405847, by a research gift from Intel Corporation, and by the </a:t>
            </a:r>
            <a:r>
              <a:rPr lang="en-US" sz="1200"/>
              <a:t>BeingTogether</a:t>
            </a:r>
            <a:r>
              <a:rPr lang="en-US" sz="1200"/>
              <a:t> Center, a collaboration between Nanyang Technological University (NTU) Singapore and University of North Carolina (UNC) at Chapel Hill. Thanks also to Peter Lincoln, Andrei State, and Jim </a:t>
            </a:r>
            <a:r>
              <a:rPr lang="en-US" sz="1200"/>
              <a:t>Mahaney</a:t>
            </a:r>
            <a:r>
              <a:rPr lang="en-US" sz="1200"/>
              <a:t> for helpful discussions.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80" name="Google Shape;280;p35" hidden="0"/>
          <p:cNvSpPr txBox="1">
            <a:spLocks noGrp="1"/>
          </p:cNvSpPr>
          <p:nvPr isPhoto="0" userDrawn="0">
            <p:ph type="title" hasCustomPrompt="0"/>
          </p:nvPr>
        </p:nvSpPr>
        <p:spPr bwMode="auto">
          <a:xfrm>
            <a:off x="4434214" y="287439"/>
            <a:ext cx="3078678" cy="1122300"/>
          </a:xfrm>
          <a:prstGeom prst="rect">
            <a:avLst/>
          </a:prstGeom>
        </p:spPr>
        <p:txBody>
          <a:bodyPr spcFirstLastPara="1" wrap="square" lIns="91425" tIns="91425" rIns="91425" bIns="91425" anchor="ctr" anchorCtr="0">
            <a:noAutofit/>
          </a:bodyPr>
          <a:lstStyle/>
          <a:p>
            <a:pPr>
              <a:defRPr/>
            </a:pPr>
            <a:r>
              <a:rPr lang="en"/>
              <a:t>Thank You</a:t>
            </a:r>
            <a:endParaRPr/>
          </a:p>
        </p:txBody>
      </p:sp>
      <p:sp>
        <p:nvSpPr>
          <p:cNvPr id="2" name="Slide Number Placeholder 1" hidden="0"/>
          <p:cNvSpPr>
            <a:spLocks noGrp="1"/>
          </p:cNvSpPr>
          <p:nvPr isPhoto="0" userDrawn="0">
            <p:ph type="sldNum" idx="12" hasCustomPrompt="0"/>
          </p:nvPr>
        </p:nvSpPr>
        <p:spPr bwMode="auto"/>
        <p:txBody>
          <a:bodyPr/>
          <a:lstStyle/>
          <a:p>
            <a:pPr>
              <a:defRPr/>
            </a:pPr>
            <a:fld id="{00000000-1234-1234-1234-123412341234}" type="slidenum">
              <a:rPr lang="en"/>
              <a:t/>
            </a:fld>
            <a:endParaRPr lang="en"/>
          </a:p>
        </p:txBody>
      </p:sp>
      <p:pic>
        <p:nvPicPr>
          <p:cNvPr id="4" name="Picture 3" hidden="0"/>
          <p:cNvPicPr>
            <a:picLocks noChangeAspect="1"/>
          </p:cNvPicPr>
          <p:nvPr isPhoto="0" userDrawn="0"/>
        </p:nvPicPr>
        <p:blipFill>
          <a:blip r:embed="rId2"/>
          <a:srcRect l="13680" t="0" r="0" b="0"/>
          <a:stretch/>
        </p:blipFill>
        <p:spPr bwMode="auto">
          <a:xfrm>
            <a:off x="181110" y="1195917"/>
            <a:ext cx="8506208" cy="1945573"/>
          </a:xfrm>
          <a:prstGeom prst="rect">
            <a:avLst/>
          </a:prstGeom>
        </p:spPr>
      </p:pic>
      <p:pic>
        <p:nvPicPr>
          <p:cNvPr id="3" name="Picture 2" hidden="0"/>
          <p:cNvPicPr>
            <a:picLocks noChangeAspect="1"/>
          </p:cNvPicPr>
          <p:nvPr isPhoto="0" userDrawn="0"/>
        </p:nvPicPr>
        <p:blipFill>
          <a:blip r:embed="rId3"/>
          <a:stretch/>
        </p:blipFill>
        <p:spPr bwMode="auto">
          <a:xfrm>
            <a:off x="5973553" y="3457183"/>
            <a:ext cx="5961345" cy="3166137"/>
          </a:xfrm>
          <a:prstGeom prst="rect">
            <a:avLst/>
          </a:prstGeom>
        </p:spPr>
      </p:pic>
      <p:pic>
        <p:nvPicPr>
          <p:cNvPr id="7" name="Picture 6" hidden="0"/>
          <p:cNvPicPr>
            <a:picLocks noChangeAspect="1"/>
          </p:cNvPicPr>
          <p:nvPr isPhoto="0" userDrawn="0"/>
        </p:nvPicPr>
        <p:blipFill>
          <a:blip r:embed="rId4"/>
          <a:stretch/>
        </p:blipFill>
        <p:spPr bwMode="auto">
          <a:xfrm>
            <a:off x="8750300" y="287439"/>
            <a:ext cx="2358945" cy="2994380"/>
          </a:xfrm>
          <a:prstGeom prst="rect">
            <a:avLst/>
          </a:prstGeom>
        </p:spPr>
      </p:pic>
      <p:pic>
        <p:nvPicPr>
          <p:cNvPr id="8" name="Picture 7" hidden="0"/>
          <p:cNvPicPr>
            <a:picLocks noChangeAspect="1"/>
          </p:cNvPicPr>
          <p:nvPr isPhoto="0" userDrawn="0"/>
        </p:nvPicPr>
        <p:blipFill>
          <a:blip r:embed="rId5"/>
          <a:stretch/>
        </p:blipFill>
        <p:spPr bwMode="auto">
          <a:xfrm>
            <a:off x="3557391" y="5715122"/>
            <a:ext cx="2287459" cy="1016648"/>
          </a:xfrm>
          <a:prstGeom prst="rect">
            <a:avLst/>
          </a:prstGeom>
        </p:spPr>
      </p:pic>
      <p:pic>
        <p:nvPicPr>
          <p:cNvPr id="10" name="Picture 9" hidden="0"/>
          <p:cNvPicPr>
            <a:picLocks noChangeAspect="1"/>
          </p:cNvPicPr>
          <p:nvPr isPhoto="0" userDrawn="0"/>
        </p:nvPicPr>
        <p:blipFill>
          <a:blip r:embed="rId6"/>
          <a:stretch/>
        </p:blipFill>
        <p:spPr bwMode="auto">
          <a:xfrm>
            <a:off x="5059146" y="3643025"/>
            <a:ext cx="817870" cy="813885"/>
          </a:xfrm>
          <a:prstGeom prst="rect">
            <a:avLst/>
          </a:prstGeom>
        </p:spPr>
      </p:pic>
      <p:pic>
        <p:nvPicPr>
          <p:cNvPr id="11" name="Google Shape;169;p23" hidden="0"/>
          <p:cNvPicPr/>
          <p:nvPr isPhoto="0" userDrawn="0"/>
        </p:nvPicPr>
        <p:blipFill>
          <a:blip r:embed="rId7"/>
          <a:stretch/>
        </p:blipFill>
        <p:spPr bwMode="auto">
          <a:xfrm>
            <a:off x="181110" y="3384436"/>
            <a:ext cx="4910202" cy="287205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1981200" y="152400"/>
            <a:ext cx="8229600" cy="838200"/>
          </a:xfrm>
        </p:spPr>
        <p:txBody>
          <a:bodyPr>
            <a:normAutofit/>
          </a:bodyPr>
          <a:lstStyle/>
          <a:p>
            <a:pPr>
              <a:defRPr/>
            </a:pPr>
            <a:r>
              <a:rPr lang="en-US"/>
              <a:t>Challenges for Light Field Displays</a:t>
            </a:r>
            <a:endParaRPr/>
          </a:p>
        </p:txBody>
      </p:sp>
      <p:sp>
        <p:nvSpPr>
          <p:cNvPr id="4" name="Content Placeholder 3" hidden="0"/>
          <p:cNvSpPr>
            <a:spLocks noGrp="1"/>
          </p:cNvSpPr>
          <p:nvPr isPhoto="0" userDrawn="0">
            <p:ph sz="quarter" idx="1" hasCustomPrompt="0"/>
          </p:nvPr>
        </p:nvSpPr>
        <p:spPr bwMode="auto">
          <a:xfrm>
            <a:off x="998621" y="861788"/>
            <a:ext cx="10194757" cy="2664641"/>
          </a:xfrm>
        </p:spPr>
        <p:txBody>
          <a:bodyPr>
            <a:noAutofit/>
          </a:bodyPr>
          <a:lstStyle/>
          <a:p>
            <a:pPr>
              <a:lnSpc>
                <a:spcPct val="120000"/>
              </a:lnSpc>
              <a:spcAft>
                <a:spcPts val="600"/>
              </a:spcAft>
              <a:defRPr/>
            </a:pPr>
            <a:r>
              <a:rPr lang="en-US"/>
              <a:t>Cost increase by the number of angular views (~10x)</a:t>
            </a:r>
            <a:endParaRPr/>
          </a:p>
          <a:p>
            <a:pPr lvl="1">
              <a:lnSpc>
                <a:spcPct val="100000"/>
              </a:lnSpc>
              <a:spcAft>
                <a:spcPts val="600"/>
              </a:spcAft>
              <a:defRPr/>
            </a:pPr>
            <a:r>
              <a:rPr lang="en-US" sz="1800"/>
              <a:t>Computation: in GPU and Display Controller</a:t>
            </a:r>
            <a:endParaRPr/>
          </a:p>
          <a:p>
            <a:pPr lvl="1">
              <a:lnSpc>
                <a:spcPct val="100000"/>
              </a:lnSpc>
              <a:spcAft>
                <a:spcPts val="600"/>
              </a:spcAft>
              <a:defRPr/>
            </a:pPr>
            <a:r>
              <a:rPr lang="en-US" sz="1800"/>
              <a:t>Communication: GPU-to-Display</a:t>
            </a:r>
            <a:endParaRPr/>
          </a:p>
          <a:p>
            <a:pPr lvl="1">
              <a:lnSpc>
                <a:spcPct val="100000"/>
              </a:lnSpc>
              <a:spcAft>
                <a:spcPts val="600"/>
              </a:spcAft>
              <a:defRPr/>
            </a:pPr>
            <a:r>
              <a:rPr lang="en-US" sz="1800"/>
              <a:t>Display: Dividing native pixels among angular views</a:t>
            </a:r>
            <a:endParaRPr/>
          </a:p>
          <a:p>
            <a:pPr>
              <a:lnSpc>
                <a:spcPct val="120000"/>
              </a:lnSpc>
              <a:spcAft>
                <a:spcPts val="600"/>
              </a:spcAft>
              <a:defRPr/>
            </a:pPr>
            <a:r>
              <a:rPr lang="en-US"/>
              <a:t>Opportunity: Incremental computations in GPU-to-Display pipeline and in Display Controller</a:t>
            </a:r>
            <a:endParaRPr/>
          </a:p>
        </p:txBody>
      </p:sp>
      <p:grpSp>
        <p:nvGrpSpPr>
          <p:cNvPr id="6" name="Group 5" hidden="0"/>
          <p:cNvGrpSpPr/>
          <p:nvPr isPhoto="0" userDrawn="0"/>
        </p:nvGrpSpPr>
        <p:grpSpPr bwMode="auto">
          <a:xfrm>
            <a:off x="2630627" y="3741172"/>
            <a:ext cx="7184895" cy="2659629"/>
            <a:chOff x="1106626" y="3481694"/>
            <a:chExt cx="7184895" cy="2659629"/>
          </a:xfrm>
        </p:grpSpPr>
        <p:grpSp>
          <p:nvGrpSpPr>
            <p:cNvPr id="7" name="Group 6" hidden="0"/>
            <p:cNvGrpSpPr/>
            <p:nvPr isPhoto="0" userDrawn="0"/>
          </p:nvGrpSpPr>
          <p:grpSpPr bwMode="auto">
            <a:xfrm>
              <a:off x="1106626" y="3481694"/>
              <a:ext cx="2292731" cy="2648047"/>
              <a:chOff x="1045052" y="972129"/>
              <a:chExt cx="3389372" cy="4221481"/>
            </a:xfrm>
          </p:grpSpPr>
          <p:grpSp>
            <p:nvGrpSpPr>
              <p:cNvPr id="95" name="Group 94" hidden="0"/>
              <p:cNvGrpSpPr/>
              <p:nvPr isPhoto="0" userDrawn="0"/>
            </p:nvGrpSpPr>
            <p:grpSpPr bwMode="auto">
              <a:xfrm>
                <a:off x="1045052" y="972129"/>
                <a:ext cx="3014277" cy="4221481"/>
                <a:chOff x="1405323" y="990600"/>
                <a:chExt cx="3014277" cy="4221481"/>
              </a:xfrm>
            </p:grpSpPr>
            <p:sp>
              <p:nvSpPr>
                <p:cNvPr id="101" name="Oval 100" hidden="0"/>
                <p:cNvSpPr/>
                <p:nvPr isPhoto="0" userDrawn="0"/>
              </p:nvSpPr>
              <p:spPr bwMode="auto">
                <a:xfrm rot="896644">
                  <a:off x="1405323" y="4145281"/>
                  <a:ext cx="1066800" cy="10668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102" name="Oval 101" hidden="0"/>
                <p:cNvSpPr/>
                <p:nvPr isPhoto="0" userDrawn="0"/>
              </p:nvSpPr>
              <p:spPr bwMode="auto">
                <a:xfrm rot="896644">
                  <a:off x="1835884" y="4169394"/>
                  <a:ext cx="457200" cy="76200"/>
                </a:xfrm>
                <a:prstGeom prst="ellipse">
                  <a:avLst/>
                </a:prstGeom>
                <a:solidFill>
                  <a:srgbClr val="5B9BD5">
                    <a:lumMod val="60000"/>
                    <a:lumOff val="40000"/>
                  </a:srgbClr>
                </a:solidFill>
                <a:ln w="635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103" name="Oval 102" hidden="0"/>
                <p:cNvSpPr/>
                <p:nvPr isPhoto="0" userDrawn="0"/>
              </p:nvSpPr>
              <p:spPr bwMode="auto">
                <a:xfrm rot="896644">
                  <a:off x="1994179" y="4162548"/>
                  <a:ext cx="152400" cy="45719"/>
                </a:xfrm>
                <a:prstGeom prst="ellipse">
                  <a:avLst/>
                </a:prstGeom>
                <a:solidFill>
                  <a:sysClr val="windowText" lastClr="000000"/>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104" name="Oval 103" hidden="0"/>
                <p:cNvSpPr/>
                <p:nvPr isPhoto="0" userDrawn="0"/>
              </p:nvSpPr>
              <p:spPr bwMode="auto">
                <a:xfrm rot="20709480">
                  <a:off x="3352800" y="4144606"/>
                  <a:ext cx="1066800" cy="10668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105" name="Oval 104" hidden="0"/>
                <p:cNvSpPr/>
                <p:nvPr isPhoto="0" userDrawn="0"/>
              </p:nvSpPr>
              <p:spPr bwMode="auto">
                <a:xfrm rot="20709480">
                  <a:off x="3532678" y="4168496"/>
                  <a:ext cx="457200" cy="76200"/>
                </a:xfrm>
                <a:prstGeom prst="ellipse">
                  <a:avLst/>
                </a:prstGeom>
                <a:solidFill>
                  <a:srgbClr val="5B9BD5">
                    <a:lumMod val="60000"/>
                    <a:lumOff val="40000"/>
                  </a:srgbClr>
                </a:solidFill>
                <a:ln w="635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106" name="Oval 105" hidden="0"/>
                <p:cNvSpPr/>
                <p:nvPr isPhoto="0" userDrawn="0"/>
              </p:nvSpPr>
              <p:spPr bwMode="auto">
                <a:xfrm rot="20709480">
                  <a:off x="3679223" y="4161640"/>
                  <a:ext cx="152400" cy="45719"/>
                </a:xfrm>
                <a:prstGeom prst="ellipse">
                  <a:avLst/>
                </a:prstGeom>
                <a:solidFill>
                  <a:sysClr val="windowText" lastClr="000000"/>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cxnSp>
              <p:nvCxnSpPr>
                <p:cNvPr id="107" name="Straight Connector 106" hidden="0"/>
                <p:cNvCxnSpPr>
                  <a:cxnSpLocks/>
                  <a:stCxn id="103" idx="2"/>
                  <a:endCxn id="111" idx="0"/>
                </p:cNvCxnSpPr>
                <p:nvPr isPhoto="0" userDrawn="0"/>
              </p:nvCxnSpPr>
              <p:spPr bwMode="auto">
                <a:xfrm flipV="1">
                  <a:off x="1996756" y="1036319"/>
                  <a:ext cx="921704" cy="3129439"/>
                </a:xfrm>
                <a:prstGeom prst="line">
                  <a:avLst/>
                </a:prstGeom>
                <a:noFill/>
                <a:ln w="6350" cap="flat" cmpd="sng" algn="ctr">
                  <a:solidFill>
                    <a:srgbClr val="5B9BD5"/>
                  </a:solidFill>
                  <a:prstDash val="solid"/>
                  <a:miter lim="800000"/>
                </a:ln>
                <a:effectLst/>
              </p:spPr>
            </p:cxnSp>
            <p:cxnSp>
              <p:nvCxnSpPr>
                <p:cNvPr id="108" name="Straight Connector 107" hidden="0"/>
                <p:cNvCxnSpPr>
                  <a:cxnSpLocks/>
                  <a:stCxn id="103" idx="6"/>
                  <a:endCxn id="111" idx="0"/>
                </p:cNvCxnSpPr>
                <p:nvPr isPhoto="0" userDrawn="0"/>
              </p:nvCxnSpPr>
              <p:spPr bwMode="auto">
                <a:xfrm flipV="1">
                  <a:off x="2144002" y="1036319"/>
                  <a:ext cx="774458" cy="3168739"/>
                </a:xfrm>
                <a:prstGeom prst="line">
                  <a:avLst/>
                </a:prstGeom>
                <a:noFill/>
                <a:ln w="6350" cap="flat" cmpd="sng" algn="ctr">
                  <a:solidFill>
                    <a:srgbClr val="5B9BD5"/>
                  </a:solidFill>
                  <a:prstDash val="solid"/>
                  <a:miter lim="800000"/>
                </a:ln>
                <a:effectLst/>
              </p:spPr>
            </p:cxnSp>
            <p:cxnSp>
              <p:nvCxnSpPr>
                <p:cNvPr id="109" name="Straight Connector 108" hidden="0"/>
                <p:cNvCxnSpPr>
                  <a:cxnSpLocks/>
                  <a:stCxn id="106" idx="2"/>
                  <a:endCxn id="111" idx="0"/>
                </p:cNvCxnSpPr>
                <p:nvPr isPhoto="0" userDrawn="0"/>
              </p:nvCxnSpPr>
              <p:spPr bwMode="auto">
                <a:xfrm flipH="1" flipV="1">
                  <a:off x="2918460" y="1036319"/>
                  <a:ext cx="763305" cy="3167699"/>
                </a:xfrm>
                <a:prstGeom prst="line">
                  <a:avLst/>
                </a:prstGeom>
                <a:noFill/>
                <a:ln w="6350" cap="flat" cmpd="sng" algn="ctr">
                  <a:solidFill>
                    <a:srgbClr val="5B9BD5"/>
                  </a:solidFill>
                  <a:prstDash val="solid"/>
                  <a:miter lim="800000"/>
                </a:ln>
                <a:effectLst/>
              </p:spPr>
            </p:cxnSp>
            <p:cxnSp>
              <p:nvCxnSpPr>
                <p:cNvPr id="110" name="Straight Connector 109" hidden="0"/>
                <p:cNvCxnSpPr>
                  <a:cxnSpLocks/>
                  <a:stCxn id="111" idx="3"/>
                  <a:endCxn id="106" idx="6"/>
                </p:cNvCxnSpPr>
                <p:nvPr isPhoto="0" userDrawn="0"/>
              </p:nvCxnSpPr>
              <p:spPr bwMode="auto">
                <a:xfrm>
                  <a:off x="2902295" y="997295"/>
                  <a:ext cx="926786" cy="3167686"/>
                </a:xfrm>
                <a:prstGeom prst="line">
                  <a:avLst/>
                </a:prstGeom>
                <a:noFill/>
                <a:ln w="6350" cap="flat" cmpd="sng" algn="ctr">
                  <a:solidFill>
                    <a:srgbClr val="5B9BD5"/>
                  </a:solidFill>
                  <a:prstDash val="solid"/>
                  <a:miter lim="800000"/>
                </a:ln>
                <a:effectLst/>
              </p:spPr>
            </p:cxnSp>
            <p:sp>
              <p:nvSpPr>
                <p:cNvPr id="111" name="Oval 110" hidden="0"/>
                <p:cNvSpPr/>
                <p:nvPr isPhoto="0" userDrawn="0"/>
              </p:nvSpPr>
              <p:spPr bwMode="auto">
                <a:xfrm flipV="1">
                  <a:off x="2895600" y="990600"/>
                  <a:ext cx="45719" cy="45719"/>
                </a:xfrm>
                <a:prstGeom prst="ellipse">
                  <a:avLst/>
                </a:prstGeom>
                <a:solidFill>
                  <a:srgbClr val="5B9BD5"/>
                </a:solidFill>
                <a:ln w="12700" cap="flat" cmpd="sng" algn="ctr">
                  <a:solidFill>
                    <a:srgbClr val="5B9BD5">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cxnSp>
              <p:nvCxnSpPr>
                <p:cNvPr id="112" name="Straight Connector 111" hidden="0"/>
                <p:cNvCxnSpPr>
                  <a:cxnSpLocks/>
                  <a:stCxn id="101" idx="4"/>
                  <a:endCxn id="111" idx="0"/>
                </p:cNvCxnSpPr>
                <p:nvPr isPhoto="0" userDrawn="0"/>
              </p:nvCxnSpPr>
              <p:spPr bwMode="auto">
                <a:xfrm flipV="1">
                  <a:off x="1801172" y="1036319"/>
                  <a:ext cx="1117288" cy="4157721"/>
                </a:xfrm>
                <a:prstGeom prst="line">
                  <a:avLst/>
                </a:prstGeom>
                <a:noFill/>
                <a:ln w="6350" cap="flat" cmpd="sng" algn="ctr">
                  <a:solidFill>
                    <a:srgbClr val="5B9BD5"/>
                  </a:solidFill>
                  <a:prstDash val="solid"/>
                  <a:miter lim="800000"/>
                </a:ln>
                <a:effectLst/>
              </p:spPr>
            </p:cxnSp>
            <p:cxnSp>
              <p:nvCxnSpPr>
                <p:cNvPr id="113" name="Straight Connector 112" hidden="0"/>
                <p:cNvCxnSpPr>
                  <a:cxnSpLocks/>
                  <a:stCxn id="104" idx="4"/>
                  <a:endCxn id="111" idx="0"/>
                </p:cNvCxnSpPr>
                <p:nvPr isPhoto="0" userDrawn="0"/>
              </p:nvCxnSpPr>
              <p:spPr bwMode="auto">
                <a:xfrm flipH="1" flipV="1">
                  <a:off x="2918460" y="1036319"/>
                  <a:ext cx="1104373" cy="4157291"/>
                </a:xfrm>
                <a:prstGeom prst="line">
                  <a:avLst/>
                </a:prstGeom>
                <a:noFill/>
                <a:ln w="6350" cap="flat" cmpd="sng" algn="ctr">
                  <a:solidFill>
                    <a:srgbClr val="5B9BD5"/>
                  </a:solidFill>
                  <a:prstDash val="solid"/>
                  <a:miter lim="800000"/>
                </a:ln>
                <a:effectLst/>
              </p:spPr>
            </p:cxnSp>
          </p:grpSp>
          <p:cxnSp>
            <p:nvCxnSpPr>
              <p:cNvPr id="96" name="Straight Connector 95" hidden="0"/>
              <p:cNvCxnSpPr>
                <a:cxnSpLocks/>
                <a:stCxn id="101" idx="4"/>
                <a:endCxn id="103" idx="6"/>
              </p:cNvCxnSpPr>
              <p:nvPr isPhoto="0" userDrawn="0"/>
            </p:nvCxnSpPr>
            <p:spPr bwMode="auto">
              <a:xfrm flipV="1">
                <a:off x="1440901" y="4186587"/>
                <a:ext cx="342829" cy="988982"/>
              </a:xfrm>
              <a:prstGeom prst="line">
                <a:avLst/>
              </a:prstGeom>
              <a:noFill/>
              <a:ln w="6350" cap="flat" cmpd="sng" algn="ctr">
                <a:solidFill>
                  <a:srgbClr val="5B9BD5"/>
                </a:solidFill>
                <a:prstDash val="solid"/>
                <a:miter lim="800000"/>
              </a:ln>
              <a:effectLst/>
            </p:spPr>
          </p:cxnSp>
          <p:cxnSp>
            <p:nvCxnSpPr>
              <p:cNvPr id="97" name="Straight Connector 96" hidden="0"/>
              <p:cNvCxnSpPr>
                <a:cxnSpLocks/>
                <a:stCxn id="101" idx="4"/>
                <a:endCxn id="103" idx="2"/>
              </p:cNvCxnSpPr>
              <p:nvPr isPhoto="0" userDrawn="0"/>
            </p:nvCxnSpPr>
            <p:spPr bwMode="auto">
              <a:xfrm flipV="1">
                <a:off x="1440901" y="4147287"/>
                <a:ext cx="195584" cy="1028282"/>
              </a:xfrm>
              <a:prstGeom prst="line">
                <a:avLst/>
              </a:prstGeom>
              <a:noFill/>
              <a:ln w="6350" cap="flat" cmpd="sng" algn="ctr">
                <a:solidFill>
                  <a:srgbClr val="5B9BD5"/>
                </a:solidFill>
                <a:prstDash val="solid"/>
                <a:miter lim="800000"/>
              </a:ln>
              <a:effectLst/>
            </p:spPr>
          </p:cxnSp>
          <p:cxnSp>
            <p:nvCxnSpPr>
              <p:cNvPr id="98" name="Straight Connector 97" hidden="0"/>
              <p:cNvCxnSpPr>
                <a:cxnSpLocks/>
                <a:stCxn id="104" idx="4"/>
                <a:endCxn id="106" idx="6"/>
              </p:cNvCxnSpPr>
              <p:nvPr isPhoto="0" userDrawn="0"/>
            </p:nvCxnSpPr>
            <p:spPr bwMode="auto">
              <a:xfrm flipH="1" flipV="1">
                <a:off x="3468810" y="4146510"/>
                <a:ext cx="193752" cy="1028629"/>
              </a:xfrm>
              <a:prstGeom prst="line">
                <a:avLst/>
              </a:prstGeom>
              <a:noFill/>
              <a:ln w="6350" cap="flat" cmpd="sng" algn="ctr">
                <a:solidFill>
                  <a:srgbClr val="5B9BD5"/>
                </a:solidFill>
                <a:prstDash val="solid"/>
                <a:miter lim="800000"/>
              </a:ln>
              <a:effectLst/>
            </p:spPr>
          </p:cxnSp>
          <p:cxnSp>
            <p:nvCxnSpPr>
              <p:cNvPr id="99" name="Straight Connector 98" hidden="0"/>
              <p:cNvCxnSpPr>
                <a:cxnSpLocks/>
                <a:stCxn id="104" idx="4"/>
                <a:endCxn id="106" idx="2"/>
              </p:cNvCxnSpPr>
              <p:nvPr isPhoto="0" userDrawn="0"/>
            </p:nvCxnSpPr>
            <p:spPr bwMode="auto">
              <a:xfrm flipH="1" flipV="1">
                <a:off x="3321494" y="4185548"/>
                <a:ext cx="341067" cy="989591"/>
              </a:xfrm>
              <a:prstGeom prst="line">
                <a:avLst/>
              </a:prstGeom>
              <a:noFill/>
              <a:ln w="6350" cap="flat" cmpd="sng" algn="ctr">
                <a:solidFill>
                  <a:srgbClr val="5B9BD5"/>
                </a:solidFill>
                <a:prstDash val="solid"/>
                <a:miter lim="800000"/>
              </a:ln>
              <a:effectLst/>
            </p:spPr>
          </p:cxnSp>
          <p:sp>
            <p:nvSpPr>
              <p:cNvPr id="100" name="TextBox 99" hidden="0"/>
              <p:cNvSpPr txBox="1"/>
              <p:nvPr isPhoto="0" userDrawn="0"/>
            </p:nvSpPr>
            <p:spPr bwMode="auto">
              <a:xfrm>
                <a:off x="2797597" y="1408957"/>
                <a:ext cx="1636827" cy="490654"/>
              </a:xfrm>
              <a:prstGeom prst="rect">
                <a:avLst/>
              </a:prstGeom>
              <a:noFill/>
            </p:spPr>
            <p:txBody>
              <a:bodyPr wrap="square" rtlCol="0">
                <a:spAutoFit/>
              </a:bodyPr>
              <a:lstStyle/>
              <a:p>
                <a:pPr>
                  <a:defRPr/>
                </a:pPr>
                <a:r>
                  <a:rPr lang="en-US">
                    <a:solidFill>
                      <a:prstClr val="black"/>
                    </a:solidFill>
                  </a:rPr>
                  <a:t>Real World</a:t>
                </a:r>
                <a:endParaRPr/>
              </a:p>
            </p:txBody>
          </p:sp>
        </p:grpSp>
        <p:grpSp>
          <p:nvGrpSpPr>
            <p:cNvPr id="8" name="Group 7" hidden="0"/>
            <p:cNvGrpSpPr/>
            <p:nvPr isPhoto="0" userDrawn="0"/>
          </p:nvGrpSpPr>
          <p:grpSpPr bwMode="auto">
            <a:xfrm>
              <a:off x="3556882" y="3488809"/>
              <a:ext cx="2333745" cy="2645292"/>
              <a:chOff x="5054587" y="994988"/>
              <a:chExt cx="3450007" cy="4217093"/>
            </a:xfrm>
          </p:grpSpPr>
          <p:grpSp>
            <p:nvGrpSpPr>
              <p:cNvPr id="59" name="Group 58" hidden="0"/>
              <p:cNvGrpSpPr/>
              <p:nvPr isPhoto="0" userDrawn="0"/>
            </p:nvGrpSpPr>
            <p:grpSpPr bwMode="auto">
              <a:xfrm>
                <a:off x="5054587" y="994988"/>
                <a:ext cx="3450007" cy="4217093"/>
                <a:chOff x="5054587" y="994988"/>
                <a:chExt cx="3450007" cy="4217093"/>
              </a:xfrm>
            </p:grpSpPr>
            <p:grpSp>
              <p:nvGrpSpPr>
                <p:cNvPr id="70" name="Group 69" hidden="0"/>
                <p:cNvGrpSpPr/>
                <p:nvPr isPhoto="0" userDrawn="0"/>
              </p:nvGrpSpPr>
              <p:grpSpPr bwMode="auto">
                <a:xfrm>
                  <a:off x="5054587" y="1248743"/>
                  <a:ext cx="3450007" cy="3963338"/>
                  <a:chOff x="1405323" y="1248743"/>
                  <a:chExt cx="3450007" cy="3963338"/>
                </a:xfrm>
              </p:grpSpPr>
              <p:sp>
                <p:nvSpPr>
                  <p:cNvPr id="80" name="Oval 79" hidden="0"/>
                  <p:cNvSpPr/>
                  <p:nvPr isPhoto="0" userDrawn="0"/>
                </p:nvSpPr>
                <p:spPr bwMode="auto">
                  <a:xfrm rot="896644">
                    <a:off x="1405323" y="4145281"/>
                    <a:ext cx="1066800" cy="10668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81" name="Oval 80" hidden="0"/>
                  <p:cNvSpPr/>
                  <p:nvPr isPhoto="0" userDrawn="0"/>
                </p:nvSpPr>
                <p:spPr bwMode="auto">
                  <a:xfrm rot="896644">
                    <a:off x="1835884" y="4169394"/>
                    <a:ext cx="457200" cy="76200"/>
                  </a:xfrm>
                  <a:prstGeom prst="ellipse">
                    <a:avLst/>
                  </a:prstGeom>
                  <a:solidFill>
                    <a:srgbClr val="5B9BD5">
                      <a:lumMod val="60000"/>
                      <a:lumOff val="40000"/>
                    </a:srgbClr>
                  </a:solidFill>
                  <a:ln w="635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82" name="Oval 81" hidden="0"/>
                  <p:cNvSpPr/>
                  <p:nvPr isPhoto="0" userDrawn="0"/>
                </p:nvSpPr>
                <p:spPr bwMode="auto">
                  <a:xfrm rot="896644">
                    <a:off x="1994179" y="4162548"/>
                    <a:ext cx="152400" cy="45719"/>
                  </a:xfrm>
                  <a:prstGeom prst="ellipse">
                    <a:avLst/>
                  </a:prstGeom>
                  <a:solidFill>
                    <a:sysClr val="windowText" lastClr="000000"/>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83" name="Oval 82" hidden="0"/>
                  <p:cNvSpPr/>
                  <p:nvPr isPhoto="0" userDrawn="0"/>
                </p:nvSpPr>
                <p:spPr bwMode="auto">
                  <a:xfrm rot="20709480">
                    <a:off x="3352800" y="4144606"/>
                    <a:ext cx="1066800" cy="10668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84" name="Oval 83" hidden="0"/>
                  <p:cNvSpPr/>
                  <p:nvPr isPhoto="0" userDrawn="0"/>
                </p:nvSpPr>
                <p:spPr bwMode="auto">
                  <a:xfrm rot="20709480">
                    <a:off x="3532678" y="4168496"/>
                    <a:ext cx="457200" cy="76200"/>
                  </a:xfrm>
                  <a:prstGeom prst="ellipse">
                    <a:avLst/>
                  </a:prstGeom>
                  <a:solidFill>
                    <a:srgbClr val="5B9BD5">
                      <a:lumMod val="60000"/>
                      <a:lumOff val="40000"/>
                    </a:srgbClr>
                  </a:solidFill>
                  <a:ln w="635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85" name="Oval 84" hidden="0"/>
                  <p:cNvSpPr/>
                  <p:nvPr isPhoto="0" userDrawn="0"/>
                </p:nvSpPr>
                <p:spPr bwMode="auto">
                  <a:xfrm rot="20709480">
                    <a:off x="3679223" y="4161640"/>
                    <a:ext cx="152400" cy="45719"/>
                  </a:xfrm>
                  <a:prstGeom prst="ellipse">
                    <a:avLst/>
                  </a:prstGeom>
                  <a:solidFill>
                    <a:sysClr val="windowText" lastClr="000000"/>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cxnSp>
                <p:nvCxnSpPr>
                  <p:cNvPr id="86" name="Straight Connector 85" hidden="0"/>
                  <p:cNvCxnSpPr>
                    <a:cxnSpLocks/>
                  </p:cNvCxnSpPr>
                  <p:nvPr isPhoto="0" userDrawn="0"/>
                </p:nvCxnSpPr>
                <p:spPr bwMode="auto">
                  <a:xfrm>
                    <a:off x="1488688" y="2742473"/>
                    <a:ext cx="2923489" cy="10464"/>
                  </a:xfrm>
                  <a:prstGeom prst="line">
                    <a:avLst/>
                  </a:prstGeom>
                  <a:noFill/>
                  <a:ln w="38100" cap="flat" cmpd="sng" algn="ctr">
                    <a:solidFill>
                      <a:srgbClr val="FFC000"/>
                    </a:solidFill>
                    <a:prstDash val="solid"/>
                    <a:miter lim="800000"/>
                  </a:ln>
                  <a:effectLst/>
                </p:spPr>
              </p:cxnSp>
              <p:sp>
                <p:nvSpPr>
                  <p:cNvPr id="87" name="TextBox 86" hidden="0"/>
                  <p:cNvSpPr txBox="1"/>
                  <p:nvPr isPhoto="0" userDrawn="0"/>
                </p:nvSpPr>
                <p:spPr bwMode="auto">
                  <a:xfrm>
                    <a:off x="3157038" y="1248743"/>
                    <a:ext cx="1698293" cy="834111"/>
                  </a:xfrm>
                  <a:prstGeom prst="rect">
                    <a:avLst/>
                  </a:prstGeom>
                  <a:noFill/>
                </p:spPr>
                <p:txBody>
                  <a:bodyPr wrap="square" rtlCol="0">
                    <a:spAutoFit/>
                  </a:bodyPr>
                  <a:lstStyle/>
                  <a:p>
                    <a:pPr algn="ctr">
                      <a:defRPr/>
                    </a:pPr>
                    <a:r>
                      <a:rPr lang="en-US">
                        <a:solidFill>
                          <a:prstClr val="black"/>
                        </a:solidFill>
                      </a:rPr>
                      <a:t>Conventional Display</a:t>
                    </a:r>
                    <a:endParaRPr/>
                  </a:p>
                </p:txBody>
              </p:sp>
              <p:cxnSp>
                <p:nvCxnSpPr>
                  <p:cNvPr id="88" name="Straight Connector 87" hidden="0"/>
                  <p:cNvCxnSpPr>
                    <a:cxnSpLocks/>
                    <a:stCxn id="82" idx="2"/>
                    <a:endCxn id="92" idx="0"/>
                  </p:cNvCxnSpPr>
                  <p:nvPr isPhoto="0" userDrawn="0"/>
                </p:nvCxnSpPr>
                <p:spPr bwMode="auto">
                  <a:xfrm flipV="1">
                    <a:off x="1996756" y="2781773"/>
                    <a:ext cx="458554" cy="1383985"/>
                  </a:xfrm>
                  <a:prstGeom prst="line">
                    <a:avLst/>
                  </a:prstGeom>
                  <a:noFill/>
                  <a:ln w="6350" cap="flat" cmpd="sng" algn="ctr">
                    <a:solidFill>
                      <a:srgbClr val="5B9BD5"/>
                    </a:solidFill>
                    <a:prstDash val="solid"/>
                    <a:miter lim="800000"/>
                  </a:ln>
                  <a:effectLst/>
                </p:spPr>
              </p:cxnSp>
              <p:cxnSp>
                <p:nvCxnSpPr>
                  <p:cNvPr id="89" name="Straight Connector 88" hidden="0"/>
                  <p:cNvCxnSpPr>
                    <a:cxnSpLocks/>
                    <a:stCxn id="82" idx="6"/>
                    <a:endCxn id="92" idx="0"/>
                  </p:cNvCxnSpPr>
                  <p:nvPr isPhoto="0" userDrawn="0"/>
                </p:nvCxnSpPr>
                <p:spPr bwMode="auto">
                  <a:xfrm flipV="1">
                    <a:off x="2144002" y="2781773"/>
                    <a:ext cx="311308" cy="1423285"/>
                  </a:xfrm>
                  <a:prstGeom prst="line">
                    <a:avLst/>
                  </a:prstGeom>
                  <a:noFill/>
                  <a:ln w="6350" cap="flat" cmpd="sng" algn="ctr">
                    <a:solidFill>
                      <a:srgbClr val="5B9BD5"/>
                    </a:solidFill>
                    <a:prstDash val="solid"/>
                    <a:miter lim="800000"/>
                  </a:ln>
                  <a:effectLst/>
                </p:spPr>
              </p:cxnSp>
              <p:cxnSp>
                <p:nvCxnSpPr>
                  <p:cNvPr id="90" name="Straight Connector 89" hidden="0"/>
                  <p:cNvCxnSpPr>
                    <a:cxnSpLocks/>
                    <a:stCxn id="85" idx="2"/>
                    <a:endCxn id="71" idx="0"/>
                  </p:cNvCxnSpPr>
                  <p:nvPr isPhoto="0" userDrawn="0"/>
                </p:nvCxnSpPr>
                <p:spPr bwMode="auto">
                  <a:xfrm flipH="1" flipV="1">
                    <a:off x="3388548" y="2785704"/>
                    <a:ext cx="293217" cy="1418315"/>
                  </a:xfrm>
                  <a:prstGeom prst="line">
                    <a:avLst/>
                  </a:prstGeom>
                  <a:noFill/>
                  <a:ln w="6350" cap="flat" cmpd="sng" algn="ctr">
                    <a:solidFill>
                      <a:srgbClr val="5B9BD5"/>
                    </a:solidFill>
                    <a:prstDash val="solid"/>
                    <a:miter lim="800000"/>
                  </a:ln>
                  <a:effectLst/>
                </p:spPr>
              </p:cxnSp>
              <p:cxnSp>
                <p:nvCxnSpPr>
                  <p:cNvPr id="91" name="Straight Connector 90" hidden="0"/>
                  <p:cNvCxnSpPr>
                    <a:cxnSpLocks/>
                    <a:stCxn id="71" idx="0"/>
                    <a:endCxn id="85" idx="6"/>
                  </p:cNvCxnSpPr>
                  <p:nvPr isPhoto="0" userDrawn="0"/>
                </p:nvCxnSpPr>
                <p:spPr bwMode="auto">
                  <a:xfrm>
                    <a:off x="3388548" y="2785704"/>
                    <a:ext cx="440533" cy="1379276"/>
                  </a:xfrm>
                  <a:prstGeom prst="line">
                    <a:avLst/>
                  </a:prstGeom>
                  <a:noFill/>
                  <a:ln w="6350" cap="flat" cmpd="sng" algn="ctr">
                    <a:solidFill>
                      <a:srgbClr val="5B9BD5"/>
                    </a:solidFill>
                    <a:prstDash val="solid"/>
                    <a:miter lim="800000"/>
                  </a:ln>
                  <a:effectLst/>
                </p:spPr>
              </p:cxnSp>
              <p:sp>
                <p:nvSpPr>
                  <p:cNvPr id="92" name="Oval 91" hidden="0"/>
                  <p:cNvSpPr/>
                  <p:nvPr isPhoto="0" userDrawn="0"/>
                </p:nvSpPr>
                <p:spPr bwMode="auto">
                  <a:xfrm flipV="1">
                    <a:off x="2432450" y="2736053"/>
                    <a:ext cx="45719" cy="45719"/>
                  </a:xfrm>
                  <a:prstGeom prst="ellipse">
                    <a:avLst/>
                  </a:prstGeom>
                  <a:solidFill>
                    <a:srgbClr val="5B9BD5"/>
                  </a:solidFill>
                  <a:ln w="12700" cap="flat" cmpd="sng" algn="ctr">
                    <a:solidFill>
                      <a:srgbClr val="5B9BD5">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cxnSp>
                <p:nvCxnSpPr>
                  <p:cNvPr id="93" name="Straight Connector 92" hidden="0"/>
                  <p:cNvCxnSpPr>
                    <a:cxnSpLocks/>
                    <a:stCxn id="80" idx="4"/>
                    <a:endCxn id="92" idx="0"/>
                  </p:cNvCxnSpPr>
                  <p:nvPr isPhoto="0" userDrawn="0"/>
                </p:nvCxnSpPr>
                <p:spPr bwMode="auto">
                  <a:xfrm flipV="1">
                    <a:off x="1801172" y="2781773"/>
                    <a:ext cx="654138" cy="2412267"/>
                  </a:xfrm>
                  <a:prstGeom prst="line">
                    <a:avLst/>
                  </a:prstGeom>
                  <a:noFill/>
                  <a:ln w="6350" cap="flat" cmpd="sng" algn="ctr">
                    <a:solidFill>
                      <a:srgbClr val="5B9BD5"/>
                    </a:solidFill>
                    <a:prstDash val="solid"/>
                    <a:miter lim="800000"/>
                  </a:ln>
                  <a:effectLst/>
                </p:spPr>
              </p:cxnSp>
              <p:cxnSp>
                <p:nvCxnSpPr>
                  <p:cNvPr id="94" name="Straight Connector 93" hidden="0"/>
                  <p:cNvCxnSpPr>
                    <a:cxnSpLocks/>
                    <a:stCxn id="83" idx="4"/>
                    <a:endCxn id="71" idx="0"/>
                  </p:cNvCxnSpPr>
                  <p:nvPr isPhoto="0" userDrawn="0"/>
                </p:nvCxnSpPr>
                <p:spPr bwMode="auto">
                  <a:xfrm flipH="1" flipV="1">
                    <a:off x="3388548" y="2785704"/>
                    <a:ext cx="634285" cy="2407906"/>
                  </a:xfrm>
                  <a:prstGeom prst="line">
                    <a:avLst/>
                  </a:prstGeom>
                  <a:noFill/>
                  <a:ln w="6350" cap="flat" cmpd="sng" algn="ctr">
                    <a:solidFill>
                      <a:srgbClr val="5B9BD5"/>
                    </a:solidFill>
                    <a:prstDash val="solid"/>
                    <a:miter lim="800000"/>
                  </a:ln>
                  <a:effectLst/>
                </p:spPr>
              </p:cxnSp>
            </p:grpSp>
            <p:sp>
              <p:nvSpPr>
                <p:cNvPr id="71" name="Oval 70" hidden="0"/>
                <p:cNvSpPr/>
                <p:nvPr isPhoto="0" userDrawn="0"/>
              </p:nvSpPr>
              <p:spPr bwMode="auto">
                <a:xfrm flipV="1">
                  <a:off x="7014952" y="2739985"/>
                  <a:ext cx="45719" cy="45719"/>
                </a:xfrm>
                <a:prstGeom prst="ellipse">
                  <a:avLst/>
                </a:prstGeom>
                <a:solidFill>
                  <a:srgbClr val="5B9BD5"/>
                </a:solidFill>
                <a:ln w="12700" cap="flat" cmpd="sng" algn="ctr">
                  <a:solidFill>
                    <a:srgbClr val="5B9BD5">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cxnSp>
              <p:nvCxnSpPr>
                <p:cNvPr id="72" name="Straight Connector 71" hidden="0"/>
                <p:cNvCxnSpPr>
                  <a:cxnSpLocks/>
                  <a:stCxn id="80" idx="4"/>
                  <a:endCxn id="82" idx="6"/>
                </p:cNvCxnSpPr>
                <p:nvPr isPhoto="0" userDrawn="0"/>
              </p:nvCxnSpPr>
              <p:spPr bwMode="auto">
                <a:xfrm flipV="1">
                  <a:off x="5450436" y="4205058"/>
                  <a:ext cx="342829" cy="988982"/>
                </a:xfrm>
                <a:prstGeom prst="line">
                  <a:avLst/>
                </a:prstGeom>
                <a:noFill/>
                <a:ln w="6350" cap="flat" cmpd="sng" algn="ctr">
                  <a:solidFill>
                    <a:srgbClr val="5B9BD5"/>
                  </a:solidFill>
                  <a:prstDash val="solid"/>
                  <a:miter lim="800000"/>
                </a:ln>
                <a:effectLst/>
              </p:spPr>
            </p:cxnSp>
            <p:cxnSp>
              <p:nvCxnSpPr>
                <p:cNvPr id="73" name="Straight Connector 72" hidden="0"/>
                <p:cNvCxnSpPr>
                  <a:cxnSpLocks/>
                  <a:stCxn id="80" idx="4"/>
                  <a:endCxn id="82" idx="2"/>
                </p:cNvCxnSpPr>
                <p:nvPr isPhoto="0" userDrawn="0"/>
              </p:nvCxnSpPr>
              <p:spPr bwMode="auto">
                <a:xfrm flipV="1">
                  <a:off x="5450436" y="4165758"/>
                  <a:ext cx="195584" cy="1028282"/>
                </a:xfrm>
                <a:prstGeom prst="line">
                  <a:avLst/>
                </a:prstGeom>
                <a:noFill/>
                <a:ln w="6350" cap="flat" cmpd="sng" algn="ctr">
                  <a:solidFill>
                    <a:srgbClr val="5B9BD5"/>
                  </a:solidFill>
                  <a:prstDash val="solid"/>
                  <a:miter lim="800000"/>
                </a:ln>
                <a:effectLst/>
              </p:spPr>
            </p:cxnSp>
            <p:cxnSp>
              <p:nvCxnSpPr>
                <p:cNvPr id="74" name="Straight Connector 73" hidden="0"/>
                <p:cNvCxnSpPr>
                  <a:cxnSpLocks/>
                  <a:stCxn id="83" idx="4"/>
                  <a:endCxn id="85" idx="6"/>
                </p:cNvCxnSpPr>
                <p:nvPr isPhoto="0" userDrawn="0"/>
              </p:nvCxnSpPr>
              <p:spPr bwMode="auto">
                <a:xfrm flipH="1" flipV="1">
                  <a:off x="7478345" y="4164981"/>
                  <a:ext cx="193752" cy="1028629"/>
                </a:xfrm>
                <a:prstGeom prst="line">
                  <a:avLst/>
                </a:prstGeom>
                <a:noFill/>
                <a:ln w="6350" cap="flat" cmpd="sng" algn="ctr">
                  <a:solidFill>
                    <a:srgbClr val="5B9BD5"/>
                  </a:solidFill>
                  <a:prstDash val="solid"/>
                  <a:miter lim="800000"/>
                </a:ln>
                <a:effectLst/>
              </p:spPr>
            </p:cxnSp>
            <p:cxnSp>
              <p:nvCxnSpPr>
                <p:cNvPr id="75" name="Straight Connector 74" hidden="0"/>
                <p:cNvCxnSpPr>
                  <a:cxnSpLocks/>
                  <a:stCxn id="83" idx="4"/>
                  <a:endCxn id="85" idx="2"/>
                </p:cNvCxnSpPr>
                <p:nvPr isPhoto="0" userDrawn="0"/>
              </p:nvCxnSpPr>
              <p:spPr bwMode="auto">
                <a:xfrm flipH="1" flipV="1">
                  <a:off x="7331029" y="4204019"/>
                  <a:ext cx="341067" cy="989591"/>
                </a:xfrm>
                <a:prstGeom prst="line">
                  <a:avLst/>
                </a:prstGeom>
                <a:noFill/>
                <a:ln w="6350" cap="flat" cmpd="sng" algn="ctr">
                  <a:solidFill>
                    <a:srgbClr val="5B9BD5"/>
                  </a:solidFill>
                  <a:prstDash val="solid"/>
                  <a:miter lim="800000"/>
                </a:ln>
                <a:effectLst/>
              </p:spPr>
            </p:cxnSp>
            <p:grpSp>
              <p:nvGrpSpPr>
                <p:cNvPr id="76" name="Group 75" hidden="0"/>
                <p:cNvGrpSpPr/>
                <p:nvPr isPhoto="0" userDrawn="0"/>
              </p:nvGrpSpPr>
              <p:grpSpPr bwMode="auto">
                <a:xfrm>
                  <a:off x="5450436" y="994988"/>
                  <a:ext cx="2221661" cy="4203440"/>
                  <a:chOff x="1593301" y="1124529"/>
                  <a:chExt cx="2221661" cy="4203440"/>
                </a:xfrm>
              </p:grpSpPr>
              <p:sp>
                <p:nvSpPr>
                  <p:cNvPr id="77" name="Oval 76" hidden="0"/>
                  <p:cNvSpPr/>
                  <p:nvPr isPhoto="0" userDrawn="0"/>
                </p:nvSpPr>
                <p:spPr bwMode="auto">
                  <a:xfrm flipV="1">
                    <a:off x="2687729" y="1124529"/>
                    <a:ext cx="45719" cy="45719"/>
                  </a:xfrm>
                  <a:prstGeom prst="ellipse">
                    <a:avLst/>
                  </a:prstGeom>
                  <a:solidFill>
                    <a:srgbClr val="5B9BD5"/>
                  </a:solidFill>
                  <a:ln w="12700" cap="flat" cmpd="sng" algn="ctr">
                    <a:solidFill>
                      <a:srgbClr val="5B9BD5">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cxnSp>
                <p:nvCxnSpPr>
                  <p:cNvPr id="78" name="Straight Connector 77" hidden="0"/>
                  <p:cNvCxnSpPr>
                    <a:cxnSpLocks/>
                    <a:endCxn id="77" idx="0"/>
                  </p:cNvCxnSpPr>
                  <p:nvPr isPhoto="0" userDrawn="0"/>
                </p:nvCxnSpPr>
                <p:spPr bwMode="auto">
                  <a:xfrm flipV="1">
                    <a:off x="1593301" y="1170248"/>
                    <a:ext cx="1117288" cy="4157721"/>
                  </a:xfrm>
                  <a:prstGeom prst="line">
                    <a:avLst/>
                  </a:prstGeom>
                  <a:noFill/>
                  <a:ln w="6350" cap="flat" cmpd="sng" algn="ctr">
                    <a:solidFill>
                      <a:srgbClr val="5B9BD5"/>
                    </a:solidFill>
                    <a:prstDash val="lgDash"/>
                    <a:miter lim="800000"/>
                  </a:ln>
                  <a:effectLst/>
                </p:spPr>
              </p:cxnSp>
              <p:cxnSp>
                <p:nvCxnSpPr>
                  <p:cNvPr id="79" name="Straight Connector 78" hidden="0"/>
                  <p:cNvCxnSpPr>
                    <a:cxnSpLocks/>
                    <a:endCxn id="77" idx="0"/>
                  </p:cNvCxnSpPr>
                  <p:nvPr isPhoto="0" userDrawn="0"/>
                </p:nvCxnSpPr>
                <p:spPr bwMode="auto">
                  <a:xfrm flipH="1" flipV="1">
                    <a:off x="2710589" y="1170248"/>
                    <a:ext cx="1104373" cy="4157291"/>
                  </a:xfrm>
                  <a:prstGeom prst="line">
                    <a:avLst/>
                  </a:prstGeom>
                  <a:noFill/>
                  <a:ln w="6350" cap="flat" cmpd="sng" algn="ctr">
                    <a:solidFill>
                      <a:srgbClr val="5B9BD5"/>
                    </a:solidFill>
                    <a:prstDash val="lgDash"/>
                    <a:miter lim="800000"/>
                  </a:ln>
                  <a:effectLst/>
                </p:spPr>
              </p:cxnSp>
            </p:grpSp>
          </p:grpSp>
          <p:cxnSp>
            <p:nvCxnSpPr>
              <p:cNvPr id="60" name="Straight Arrow Connector 59" hidden="0"/>
              <p:cNvCxnSpPr>
                <a:cxnSpLocks/>
                <a:stCxn id="92" idx="0"/>
              </p:cNvCxnSpPr>
              <p:nvPr isPhoto="0" userDrawn="0"/>
            </p:nvCxnSpPr>
            <p:spPr bwMode="auto">
              <a:xfrm>
                <a:off x="6104573" y="2781773"/>
                <a:ext cx="147246" cy="280930"/>
              </a:xfrm>
              <a:prstGeom prst="straightConnector1">
                <a:avLst/>
              </a:prstGeom>
              <a:noFill/>
              <a:ln w="6350" cap="flat" cmpd="sng" algn="ctr">
                <a:solidFill>
                  <a:srgbClr val="5B9BD5"/>
                </a:solidFill>
                <a:prstDash val="solid"/>
                <a:miter lim="800000"/>
                <a:headEnd type="none" w="med" len="med"/>
                <a:tailEnd type="arrow" w="sm" len="sm"/>
              </a:ln>
              <a:effectLst/>
            </p:spPr>
          </p:cxnSp>
          <p:cxnSp>
            <p:nvCxnSpPr>
              <p:cNvPr id="61" name="Straight Arrow Connector 60" hidden="0"/>
              <p:cNvCxnSpPr>
                <a:cxnSpLocks/>
                <a:stCxn id="92" idx="0"/>
              </p:cNvCxnSpPr>
              <p:nvPr isPhoto="0" userDrawn="0"/>
            </p:nvCxnSpPr>
            <p:spPr bwMode="auto">
              <a:xfrm flipH="1">
                <a:off x="5887962" y="2781773"/>
                <a:ext cx="216612" cy="266227"/>
              </a:xfrm>
              <a:prstGeom prst="straightConnector1">
                <a:avLst/>
              </a:prstGeom>
              <a:noFill/>
              <a:ln w="6350" cap="flat" cmpd="sng" algn="ctr">
                <a:solidFill>
                  <a:srgbClr val="5B9BD5"/>
                </a:solidFill>
                <a:prstDash val="solid"/>
                <a:miter lim="800000"/>
                <a:headEnd type="none" w="med" len="med"/>
                <a:tailEnd type="arrow" w="sm" len="sm"/>
              </a:ln>
              <a:effectLst/>
            </p:spPr>
          </p:cxnSp>
          <p:cxnSp>
            <p:nvCxnSpPr>
              <p:cNvPr id="62" name="Straight Arrow Connector 61" hidden="0"/>
              <p:cNvCxnSpPr>
                <a:cxnSpLocks/>
                <a:stCxn id="92" idx="0"/>
              </p:cNvCxnSpPr>
              <p:nvPr isPhoto="0" userDrawn="0"/>
            </p:nvCxnSpPr>
            <p:spPr bwMode="auto">
              <a:xfrm>
                <a:off x="6104573" y="2781773"/>
                <a:ext cx="30701" cy="303348"/>
              </a:xfrm>
              <a:prstGeom prst="straightConnector1">
                <a:avLst/>
              </a:prstGeom>
              <a:noFill/>
              <a:ln w="6350" cap="flat" cmpd="sng" algn="ctr">
                <a:solidFill>
                  <a:srgbClr val="5B9BD5"/>
                </a:solidFill>
                <a:prstDash val="solid"/>
                <a:miter lim="800000"/>
                <a:headEnd type="none" w="sm" len="sm"/>
                <a:tailEnd type="arrow" w="sm" len="sm"/>
              </a:ln>
              <a:effectLst/>
            </p:spPr>
          </p:cxnSp>
          <p:cxnSp>
            <p:nvCxnSpPr>
              <p:cNvPr id="63" name="Straight Arrow Connector 62" hidden="0"/>
              <p:cNvCxnSpPr>
                <a:cxnSpLocks/>
                <a:stCxn id="92" idx="0"/>
              </p:cNvCxnSpPr>
              <p:nvPr isPhoto="0" userDrawn="0"/>
            </p:nvCxnSpPr>
            <p:spPr bwMode="auto">
              <a:xfrm flipH="1">
                <a:off x="5811356" y="2781773"/>
                <a:ext cx="293218" cy="151674"/>
              </a:xfrm>
              <a:prstGeom prst="straightConnector1">
                <a:avLst/>
              </a:prstGeom>
              <a:noFill/>
              <a:ln w="6350" cap="flat" cmpd="sng" algn="ctr">
                <a:solidFill>
                  <a:srgbClr val="5B9BD5"/>
                </a:solidFill>
                <a:prstDash val="solid"/>
                <a:miter lim="800000"/>
                <a:headEnd type="none" w="med" len="med"/>
                <a:tailEnd type="arrow" w="sm" len="sm"/>
              </a:ln>
              <a:effectLst/>
            </p:spPr>
          </p:cxnSp>
          <p:cxnSp>
            <p:nvCxnSpPr>
              <p:cNvPr id="64" name="Straight Arrow Connector 63" hidden="0"/>
              <p:cNvCxnSpPr>
                <a:cxnSpLocks/>
                <a:stCxn id="92" idx="0"/>
              </p:cNvCxnSpPr>
              <p:nvPr isPhoto="0" userDrawn="0"/>
            </p:nvCxnSpPr>
            <p:spPr bwMode="auto">
              <a:xfrm>
                <a:off x="6104573" y="2781773"/>
                <a:ext cx="269398" cy="183822"/>
              </a:xfrm>
              <a:prstGeom prst="straightConnector1">
                <a:avLst/>
              </a:prstGeom>
              <a:noFill/>
              <a:ln w="6350" cap="flat" cmpd="sng" algn="ctr">
                <a:solidFill>
                  <a:srgbClr val="5B9BD5"/>
                </a:solidFill>
                <a:prstDash val="solid"/>
                <a:miter lim="800000"/>
                <a:headEnd type="none" w="med" len="med"/>
                <a:tailEnd type="arrow" w="sm" len="sm"/>
              </a:ln>
              <a:effectLst/>
            </p:spPr>
          </p:cxnSp>
          <p:cxnSp>
            <p:nvCxnSpPr>
              <p:cNvPr id="65" name="Straight Arrow Connector 64" hidden="0"/>
              <p:cNvCxnSpPr>
                <a:cxnSpLocks/>
              </p:cNvCxnSpPr>
              <p:nvPr isPhoto="0" userDrawn="0"/>
            </p:nvCxnSpPr>
            <p:spPr bwMode="auto">
              <a:xfrm>
                <a:off x="7037812" y="2786704"/>
                <a:ext cx="206909" cy="249474"/>
              </a:xfrm>
              <a:prstGeom prst="straightConnector1">
                <a:avLst/>
              </a:prstGeom>
              <a:noFill/>
              <a:ln w="6350" cap="flat" cmpd="sng" algn="ctr">
                <a:solidFill>
                  <a:srgbClr val="5B9BD5"/>
                </a:solidFill>
                <a:prstDash val="solid"/>
                <a:miter lim="800000"/>
                <a:headEnd type="none" w="med" len="med"/>
                <a:tailEnd type="arrow" w="sm" len="sm"/>
              </a:ln>
              <a:effectLst/>
            </p:spPr>
          </p:cxnSp>
          <p:cxnSp>
            <p:nvCxnSpPr>
              <p:cNvPr id="66" name="Straight Arrow Connector 65" hidden="0"/>
              <p:cNvCxnSpPr>
                <a:cxnSpLocks/>
              </p:cNvCxnSpPr>
              <p:nvPr isPhoto="0" userDrawn="0"/>
            </p:nvCxnSpPr>
            <p:spPr bwMode="auto">
              <a:xfrm flipH="1">
                <a:off x="6821200" y="2786704"/>
                <a:ext cx="216612" cy="266227"/>
              </a:xfrm>
              <a:prstGeom prst="straightConnector1">
                <a:avLst/>
              </a:prstGeom>
              <a:noFill/>
              <a:ln w="6350" cap="flat" cmpd="sng" algn="ctr">
                <a:solidFill>
                  <a:srgbClr val="5B9BD5"/>
                </a:solidFill>
                <a:prstDash val="solid"/>
                <a:miter lim="800000"/>
                <a:headEnd type="none" w="med" len="med"/>
                <a:tailEnd type="arrow" w="sm" len="sm"/>
              </a:ln>
              <a:effectLst/>
            </p:spPr>
          </p:cxnSp>
          <p:cxnSp>
            <p:nvCxnSpPr>
              <p:cNvPr id="67" name="Straight Arrow Connector 66" hidden="0"/>
              <p:cNvCxnSpPr>
                <a:cxnSpLocks/>
              </p:cNvCxnSpPr>
              <p:nvPr isPhoto="0" userDrawn="0"/>
            </p:nvCxnSpPr>
            <p:spPr bwMode="auto">
              <a:xfrm flipH="1">
                <a:off x="7007704" y="2786704"/>
                <a:ext cx="30108" cy="314846"/>
              </a:xfrm>
              <a:prstGeom prst="straightConnector1">
                <a:avLst/>
              </a:prstGeom>
              <a:noFill/>
              <a:ln w="6350" cap="flat" cmpd="sng" algn="ctr">
                <a:solidFill>
                  <a:srgbClr val="5B9BD5"/>
                </a:solidFill>
                <a:prstDash val="solid"/>
                <a:miter lim="800000"/>
                <a:headEnd type="none" w="med" len="med"/>
                <a:tailEnd type="arrow" w="sm" len="sm"/>
              </a:ln>
              <a:effectLst/>
            </p:spPr>
          </p:cxnSp>
          <p:cxnSp>
            <p:nvCxnSpPr>
              <p:cNvPr id="68" name="Straight Arrow Connector 67" hidden="0"/>
              <p:cNvCxnSpPr>
                <a:cxnSpLocks/>
              </p:cNvCxnSpPr>
              <p:nvPr isPhoto="0" userDrawn="0"/>
            </p:nvCxnSpPr>
            <p:spPr bwMode="auto">
              <a:xfrm flipH="1">
                <a:off x="6744594" y="2786704"/>
                <a:ext cx="293218" cy="151674"/>
              </a:xfrm>
              <a:prstGeom prst="straightConnector1">
                <a:avLst/>
              </a:prstGeom>
              <a:noFill/>
              <a:ln w="6350" cap="flat" cmpd="sng" algn="ctr">
                <a:solidFill>
                  <a:srgbClr val="5B9BD5"/>
                </a:solidFill>
                <a:prstDash val="solid"/>
                <a:miter lim="800000"/>
                <a:headEnd type="none" w="med" len="med"/>
                <a:tailEnd type="arrow" w="sm" len="sm"/>
              </a:ln>
              <a:effectLst/>
            </p:spPr>
          </p:cxnSp>
          <p:cxnSp>
            <p:nvCxnSpPr>
              <p:cNvPr id="69" name="Straight Arrow Connector 68" hidden="0"/>
              <p:cNvCxnSpPr>
                <a:cxnSpLocks/>
              </p:cNvCxnSpPr>
              <p:nvPr isPhoto="0" userDrawn="0"/>
            </p:nvCxnSpPr>
            <p:spPr bwMode="auto">
              <a:xfrm>
                <a:off x="7037812" y="2786704"/>
                <a:ext cx="287361" cy="108896"/>
              </a:xfrm>
              <a:prstGeom prst="straightConnector1">
                <a:avLst/>
              </a:prstGeom>
              <a:noFill/>
              <a:ln w="6350" cap="flat" cmpd="sng" algn="ctr">
                <a:solidFill>
                  <a:srgbClr val="5B9BD5"/>
                </a:solidFill>
                <a:prstDash val="solid"/>
                <a:miter lim="800000"/>
                <a:headEnd type="none" w="med" len="med"/>
                <a:tailEnd type="arrow" w="sm" len="sm"/>
              </a:ln>
              <a:effectLst/>
            </p:spPr>
          </p:cxnSp>
        </p:grpSp>
        <p:grpSp>
          <p:nvGrpSpPr>
            <p:cNvPr id="9" name="Group 8" hidden="0"/>
            <p:cNvGrpSpPr/>
            <p:nvPr isPhoto="0" userDrawn="0"/>
          </p:nvGrpSpPr>
          <p:grpSpPr bwMode="auto">
            <a:xfrm>
              <a:off x="6137573" y="3496031"/>
              <a:ext cx="2153948" cy="2645292"/>
              <a:chOff x="6137573" y="3496031"/>
              <a:chExt cx="2153948" cy="2645292"/>
            </a:xfrm>
          </p:grpSpPr>
          <p:grpSp>
            <p:nvGrpSpPr>
              <p:cNvPr id="10" name="Group 9" hidden="0"/>
              <p:cNvGrpSpPr/>
              <p:nvPr isPhoto="0" userDrawn="0"/>
            </p:nvGrpSpPr>
            <p:grpSpPr bwMode="auto">
              <a:xfrm>
                <a:off x="6137573" y="3496031"/>
                <a:ext cx="2153948" cy="2645292"/>
                <a:chOff x="6350932" y="3496031"/>
                <a:chExt cx="2153948" cy="2645292"/>
              </a:xfrm>
            </p:grpSpPr>
            <p:grpSp>
              <p:nvGrpSpPr>
                <p:cNvPr id="19" name="Group 18" hidden="0"/>
                <p:cNvGrpSpPr/>
                <p:nvPr isPhoto="0" userDrawn="0"/>
              </p:nvGrpSpPr>
              <p:grpSpPr bwMode="auto">
                <a:xfrm>
                  <a:off x="6350932" y="3496031"/>
                  <a:ext cx="2153948" cy="2645292"/>
                  <a:chOff x="5054587" y="994988"/>
                  <a:chExt cx="3184212" cy="4217093"/>
                </a:xfrm>
              </p:grpSpPr>
              <p:cxnSp>
                <p:nvCxnSpPr>
                  <p:cNvPr id="25" name="Straight Connector 24" hidden="0"/>
                  <p:cNvCxnSpPr>
                    <a:cxnSpLocks/>
                    <a:endCxn id="40" idx="0"/>
                  </p:cNvCxnSpPr>
                  <p:nvPr isPhoto="0" userDrawn="0"/>
                </p:nvCxnSpPr>
                <p:spPr bwMode="auto">
                  <a:xfrm flipH="1" flipV="1">
                    <a:off x="6567724" y="1040707"/>
                    <a:ext cx="1104373" cy="4157291"/>
                  </a:xfrm>
                  <a:prstGeom prst="line">
                    <a:avLst/>
                  </a:prstGeom>
                  <a:noFill/>
                  <a:ln w="6350" cap="flat" cmpd="sng" algn="ctr">
                    <a:solidFill>
                      <a:srgbClr val="5B9BD5"/>
                    </a:solidFill>
                    <a:prstDash val="lgDash"/>
                    <a:miter lim="800000"/>
                  </a:ln>
                  <a:effectLst/>
                </p:spPr>
              </p:cxnSp>
              <p:cxnSp>
                <p:nvCxnSpPr>
                  <p:cNvPr id="26" name="Straight Connector 25" hidden="0"/>
                  <p:cNvCxnSpPr>
                    <a:cxnSpLocks/>
                    <a:endCxn id="40" idx="0"/>
                  </p:cNvCxnSpPr>
                  <p:nvPr isPhoto="0" userDrawn="0"/>
                </p:nvCxnSpPr>
                <p:spPr bwMode="auto">
                  <a:xfrm flipV="1">
                    <a:off x="5450436" y="1040707"/>
                    <a:ext cx="1117288" cy="4157721"/>
                  </a:xfrm>
                  <a:prstGeom prst="line">
                    <a:avLst/>
                  </a:prstGeom>
                  <a:noFill/>
                  <a:ln w="6350" cap="flat" cmpd="sng" algn="ctr">
                    <a:solidFill>
                      <a:srgbClr val="5B9BD5"/>
                    </a:solidFill>
                    <a:prstDash val="lgDash"/>
                    <a:miter lim="800000"/>
                  </a:ln>
                  <a:effectLst/>
                </p:spPr>
              </p:cxnSp>
              <p:sp>
                <p:nvSpPr>
                  <p:cNvPr id="27" name="Oval 26" hidden="0"/>
                  <p:cNvSpPr/>
                  <p:nvPr isPhoto="0" userDrawn="0"/>
                </p:nvSpPr>
                <p:spPr bwMode="auto">
                  <a:xfrm rot="896644">
                    <a:off x="5054587" y="4145281"/>
                    <a:ext cx="1066800" cy="10668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28" name="Oval 27" hidden="0"/>
                  <p:cNvSpPr/>
                  <p:nvPr isPhoto="0" userDrawn="0"/>
                </p:nvSpPr>
                <p:spPr bwMode="auto">
                  <a:xfrm rot="896644">
                    <a:off x="5485148" y="4169394"/>
                    <a:ext cx="457200" cy="76200"/>
                  </a:xfrm>
                  <a:prstGeom prst="ellipse">
                    <a:avLst/>
                  </a:prstGeom>
                  <a:solidFill>
                    <a:srgbClr val="5B9BD5">
                      <a:lumMod val="60000"/>
                      <a:lumOff val="40000"/>
                    </a:srgbClr>
                  </a:solidFill>
                  <a:ln w="635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29" name="Oval 28" hidden="0"/>
                  <p:cNvSpPr/>
                  <p:nvPr isPhoto="0" userDrawn="0"/>
                </p:nvSpPr>
                <p:spPr bwMode="auto">
                  <a:xfrm rot="896644">
                    <a:off x="5643442" y="4162548"/>
                    <a:ext cx="152400" cy="45719"/>
                  </a:xfrm>
                  <a:prstGeom prst="ellipse">
                    <a:avLst/>
                  </a:prstGeom>
                  <a:solidFill>
                    <a:sysClr val="windowText" lastClr="000000"/>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30" name="Oval 29" hidden="0"/>
                  <p:cNvSpPr/>
                  <p:nvPr isPhoto="0" userDrawn="0"/>
                </p:nvSpPr>
                <p:spPr bwMode="auto">
                  <a:xfrm rot="20709480">
                    <a:off x="7002064" y="4144606"/>
                    <a:ext cx="1066800" cy="10668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31" name="Oval 30" hidden="0"/>
                  <p:cNvSpPr/>
                  <p:nvPr isPhoto="0" userDrawn="0"/>
                </p:nvSpPr>
                <p:spPr bwMode="auto">
                  <a:xfrm rot="20709480">
                    <a:off x="7181942" y="4168496"/>
                    <a:ext cx="457200" cy="76200"/>
                  </a:xfrm>
                  <a:prstGeom prst="ellipse">
                    <a:avLst/>
                  </a:prstGeom>
                  <a:solidFill>
                    <a:srgbClr val="5B9BD5">
                      <a:lumMod val="60000"/>
                      <a:lumOff val="40000"/>
                    </a:srgbClr>
                  </a:solidFill>
                  <a:ln w="635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32" name="Oval 31" hidden="0"/>
                  <p:cNvSpPr/>
                  <p:nvPr isPhoto="0" userDrawn="0"/>
                </p:nvSpPr>
                <p:spPr bwMode="auto">
                  <a:xfrm rot="20709480">
                    <a:off x="7328487" y="4161640"/>
                    <a:ext cx="152400" cy="45719"/>
                  </a:xfrm>
                  <a:prstGeom prst="ellipse">
                    <a:avLst/>
                  </a:prstGeom>
                  <a:solidFill>
                    <a:sysClr val="windowText" lastClr="000000"/>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sp>
                <p:nvSpPr>
                  <p:cNvPr id="33" name="TextBox 32" hidden="0"/>
                  <p:cNvSpPr txBox="1"/>
                  <p:nvPr isPhoto="0" userDrawn="0"/>
                </p:nvSpPr>
                <p:spPr bwMode="auto">
                  <a:xfrm>
                    <a:off x="6824271" y="1237228"/>
                    <a:ext cx="1414528" cy="1177569"/>
                  </a:xfrm>
                  <a:prstGeom prst="rect">
                    <a:avLst/>
                  </a:prstGeom>
                  <a:noFill/>
                </p:spPr>
                <p:txBody>
                  <a:bodyPr wrap="square" rtlCol="0">
                    <a:spAutoFit/>
                  </a:bodyPr>
                  <a:lstStyle/>
                  <a:p>
                    <a:pPr algn="ctr">
                      <a:defRPr/>
                    </a:pPr>
                    <a:r>
                      <a:rPr lang="en-US">
                        <a:solidFill>
                          <a:prstClr val="black"/>
                        </a:solidFill>
                      </a:rPr>
                      <a:t>Light Field Display</a:t>
                    </a:r>
                    <a:endParaRPr/>
                  </a:p>
                </p:txBody>
              </p:sp>
              <p:cxnSp>
                <p:nvCxnSpPr>
                  <p:cNvPr id="34" name="Straight Connector 33" hidden="0"/>
                  <p:cNvCxnSpPr>
                    <a:cxnSpLocks/>
                    <a:stCxn id="27" idx="4"/>
                  </p:cNvCxnSpPr>
                  <p:nvPr isPhoto="0" userDrawn="0"/>
                </p:nvCxnSpPr>
                <p:spPr bwMode="auto">
                  <a:xfrm flipV="1">
                    <a:off x="5450436" y="2785704"/>
                    <a:ext cx="646786" cy="2408336"/>
                  </a:xfrm>
                  <a:prstGeom prst="line">
                    <a:avLst/>
                  </a:prstGeom>
                  <a:noFill/>
                  <a:ln w="6350" cap="flat" cmpd="sng" algn="ctr">
                    <a:solidFill>
                      <a:srgbClr val="5B9BD5"/>
                    </a:solidFill>
                    <a:prstDash val="solid"/>
                    <a:miter lim="800000"/>
                  </a:ln>
                  <a:effectLst/>
                </p:spPr>
              </p:cxnSp>
              <p:cxnSp>
                <p:nvCxnSpPr>
                  <p:cNvPr id="35" name="Straight Connector 34" hidden="0"/>
                  <p:cNvCxnSpPr>
                    <a:cxnSpLocks/>
                    <a:stCxn id="30" idx="4"/>
                  </p:cNvCxnSpPr>
                  <p:nvPr isPhoto="0" userDrawn="0"/>
                </p:nvCxnSpPr>
                <p:spPr bwMode="auto">
                  <a:xfrm flipH="1" flipV="1">
                    <a:off x="7031144" y="2785704"/>
                    <a:ext cx="640953" cy="2407906"/>
                  </a:xfrm>
                  <a:prstGeom prst="line">
                    <a:avLst/>
                  </a:prstGeom>
                  <a:noFill/>
                  <a:ln w="6350" cap="flat" cmpd="sng" algn="ctr">
                    <a:solidFill>
                      <a:srgbClr val="5B9BD5"/>
                    </a:solidFill>
                    <a:prstDash val="solid"/>
                    <a:miter lim="800000"/>
                  </a:ln>
                  <a:effectLst/>
                </p:spPr>
              </p:cxnSp>
              <p:cxnSp>
                <p:nvCxnSpPr>
                  <p:cNvPr id="36" name="Straight Connector 35" hidden="0"/>
                  <p:cNvCxnSpPr>
                    <a:cxnSpLocks/>
                    <a:stCxn id="27" idx="4"/>
                    <a:endCxn id="29" idx="6"/>
                  </p:cNvCxnSpPr>
                  <p:nvPr isPhoto="0" userDrawn="0"/>
                </p:nvCxnSpPr>
                <p:spPr bwMode="auto">
                  <a:xfrm flipV="1">
                    <a:off x="5450436" y="4205058"/>
                    <a:ext cx="342829" cy="988982"/>
                  </a:xfrm>
                  <a:prstGeom prst="line">
                    <a:avLst/>
                  </a:prstGeom>
                  <a:noFill/>
                  <a:ln w="6350" cap="flat" cmpd="sng" algn="ctr">
                    <a:solidFill>
                      <a:srgbClr val="5B9BD5"/>
                    </a:solidFill>
                    <a:prstDash val="solid"/>
                    <a:miter lim="800000"/>
                  </a:ln>
                  <a:effectLst/>
                </p:spPr>
              </p:cxnSp>
              <p:cxnSp>
                <p:nvCxnSpPr>
                  <p:cNvPr id="37" name="Straight Connector 36" hidden="0"/>
                  <p:cNvCxnSpPr>
                    <a:cxnSpLocks/>
                    <a:stCxn id="27" idx="4"/>
                    <a:endCxn id="29" idx="2"/>
                  </p:cNvCxnSpPr>
                  <p:nvPr isPhoto="0" userDrawn="0"/>
                </p:nvCxnSpPr>
                <p:spPr bwMode="auto">
                  <a:xfrm flipV="1">
                    <a:off x="5450436" y="4165758"/>
                    <a:ext cx="195584" cy="1028282"/>
                  </a:xfrm>
                  <a:prstGeom prst="line">
                    <a:avLst/>
                  </a:prstGeom>
                  <a:noFill/>
                  <a:ln w="6350" cap="flat" cmpd="sng" algn="ctr">
                    <a:solidFill>
                      <a:srgbClr val="5B9BD5"/>
                    </a:solidFill>
                    <a:prstDash val="solid"/>
                    <a:miter lim="800000"/>
                  </a:ln>
                  <a:effectLst/>
                </p:spPr>
              </p:cxnSp>
              <p:cxnSp>
                <p:nvCxnSpPr>
                  <p:cNvPr id="38" name="Straight Connector 37" hidden="0"/>
                  <p:cNvCxnSpPr>
                    <a:cxnSpLocks/>
                    <a:stCxn id="30" idx="4"/>
                    <a:endCxn id="32" idx="6"/>
                  </p:cNvCxnSpPr>
                  <p:nvPr isPhoto="0" userDrawn="0"/>
                </p:nvCxnSpPr>
                <p:spPr bwMode="auto">
                  <a:xfrm flipH="1" flipV="1">
                    <a:off x="7478345" y="4164981"/>
                    <a:ext cx="193752" cy="1028629"/>
                  </a:xfrm>
                  <a:prstGeom prst="line">
                    <a:avLst/>
                  </a:prstGeom>
                  <a:noFill/>
                  <a:ln w="6350" cap="flat" cmpd="sng" algn="ctr">
                    <a:solidFill>
                      <a:srgbClr val="5B9BD5"/>
                    </a:solidFill>
                    <a:prstDash val="solid"/>
                    <a:miter lim="800000"/>
                  </a:ln>
                  <a:effectLst/>
                </p:spPr>
              </p:cxnSp>
              <p:cxnSp>
                <p:nvCxnSpPr>
                  <p:cNvPr id="39" name="Straight Connector 38" hidden="0"/>
                  <p:cNvCxnSpPr>
                    <a:cxnSpLocks/>
                    <a:stCxn id="30" idx="4"/>
                    <a:endCxn id="32" idx="2"/>
                  </p:cNvCxnSpPr>
                  <p:nvPr isPhoto="0" userDrawn="0"/>
                </p:nvCxnSpPr>
                <p:spPr bwMode="auto">
                  <a:xfrm flipH="1" flipV="1">
                    <a:off x="7331029" y="4204019"/>
                    <a:ext cx="341067" cy="989591"/>
                  </a:xfrm>
                  <a:prstGeom prst="line">
                    <a:avLst/>
                  </a:prstGeom>
                  <a:noFill/>
                  <a:ln w="6350" cap="flat" cmpd="sng" algn="ctr">
                    <a:solidFill>
                      <a:srgbClr val="5B9BD5"/>
                    </a:solidFill>
                    <a:prstDash val="solid"/>
                    <a:miter lim="800000"/>
                  </a:ln>
                  <a:effectLst/>
                </p:spPr>
              </p:cxnSp>
              <p:sp>
                <p:nvSpPr>
                  <p:cNvPr id="40" name="Oval 39" hidden="0"/>
                  <p:cNvSpPr/>
                  <p:nvPr isPhoto="0" userDrawn="0"/>
                </p:nvSpPr>
                <p:spPr bwMode="auto">
                  <a:xfrm flipV="1">
                    <a:off x="6544864" y="994988"/>
                    <a:ext cx="45719" cy="45719"/>
                  </a:xfrm>
                  <a:prstGeom prst="ellipse">
                    <a:avLst/>
                  </a:prstGeom>
                  <a:solidFill>
                    <a:srgbClr val="5B9BD5"/>
                  </a:solidFill>
                  <a:ln w="12700" cap="flat" cmpd="sng" algn="ctr">
                    <a:solidFill>
                      <a:srgbClr val="5B9BD5">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en-US">
                      <a:solidFill>
                        <a:prstClr val="white"/>
                      </a:solidFill>
                    </a:endParaRPr>
                  </a:p>
                </p:txBody>
              </p:sp>
              <p:cxnSp>
                <p:nvCxnSpPr>
                  <p:cNvPr id="41" name="Straight Connector 40" hidden="0"/>
                  <p:cNvCxnSpPr>
                    <a:cxnSpLocks/>
                    <a:endCxn id="29" idx="2"/>
                  </p:cNvCxnSpPr>
                  <p:nvPr isPhoto="0" userDrawn="0"/>
                </p:nvCxnSpPr>
                <p:spPr bwMode="auto">
                  <a:xfrm flipH="1">
                    <a:off x="5646020" y="1040707"/>
                    <a:ext cx="921704" cy="3125051"/>
                  </a:xfrm>
                  <a:prstGeom prst="line">
                    <a:avLst/>
                  </a:prstGeom>
                  <a:noFill/>
                  <a:ln w="6350" cap="flat" cmpd="sng" algn="ctr">
                    <a:solidFill>
                      <a:srgbClr val="5B9BD5"/>
                    </a:solidFill>
                    <a:prstDash val="lgDash"/>
                    <a:miter lim="800000"/>
                  </a:ln>
                  <a:effectLst/>
                </p:spPr>
              </p:cxnSp>
              <p:cxnSp>
                <p:nvCxnSpPr>
                  <p:cNvPr id="42" name="Straight Connector 41" hidden="0"/>
                  <p:cNvCxnSpPr>
                    <a:cxnSpLocks/>
                    <a:endCxn id="29" idx="6"/>
                  </p:cNvCxnSpPr>
                  <p:nvPr isPhoto="0" userDrawn="0"/>
                </p:nvCxnSpPr>
                <p:spPr bwMode="auto">
                  <a:xfrm flipH="1">
                    <a:off x="5793266" y="1040707"/>
                    <a:ext cx="774457" cy="3164351"/>
                  </a:xfrm>
                  <a:prstGeom prst="line">
                    <a:avLst/>
                  </a:prstGeom>
                  <a:noFill/>
                  <a:ln w="6350" cap="flat" cmpd="sng" algn="ctr">
                    <a:solidFill>
                      <a:srgbClr val="5B9BD5"/>
                    </a:solidFill>
                    <a:prstDash val="lgDash"/>
                    <a:miter lim="800000"/>
                  </a:ln>
                  <a:effectLst/>
                </p:spPr>
              </p:cxnSp>
              <p:cxnSp>
                <p:nvCxnSpPr>
                  <p:cNvPr id="43" name="Straight Connector 42" hidden="0"/>
                  <p:cNvCxnSpPr>
                    <a:cxnSpLocks/>
                    <a:stCxn id="29" idx="2"/>
                  </p:cNvCxnSpPr>
                  <p:nvPr isPhoto="0" userDrawn="0"/>
                </p:nvCxnSpPr>
                <p:spPr bwMode="auto">
                  <a:xfrm flipV="1">
                    <a:off x="5646020" y="2785704"/>
                    <a:ext cx="405530" cy="1380054"/>
                  </a:xfrm>
                  <a:prstGeom prst="line">
                    <a:avLst/>
                  </a:prstGeom>
                  <a:noFill/>
                  <a:ln w="6350" cap="flat" cmpd="sng" algn="ctr">
                    <a:solidFill>
                      <a:srgbClr val="5B9BD5"/>
                    </a:solidFill>
                    <a:prstDash val="solid"/>
                    <a:miter lim="800000"/>
                  </a:ln>
                  <a:effectLst/>
                </p:spPr>
              </p:cxnSp>
              <p:cxnSp>
                <p:nvCxnSpPr>
                  <p:cNvPr id="44" name="Straight Connector 43" hidden="0"/>
                  <p:cNvCxnSpPr>
                    <a:cxnSpLocks/>
                    <a:stCxn id="29" idx="6"/>
                  </p:cNvCxnSpPr>
                  <p:nvPr isPhoto="0" userDrawn="0"/>
                </p:nvCxnSpPr>
                <p:spPr bwMode="auto">
                  <a:xfrm flipV="1">
                    <a:off x="5793266" y="2785704"/>
                    <a:ext cx="346867" cy="1419354"/>
                  </a:xfrm>
                  <a:prstGeom prst="line">
                    <a:avLst/>
                  </a:prstGeom>
                  <a:noFill/>
                  <a:ln w="6350" cap="flat" cmpd="sng" algn="ctr">
                    <a:solidFill>
                      <a:srgbClr val="5B9BD5"/>
                    </a:solidFill>
                    <a:prstDash val="solid"/>
                    <a:miter lim="800000"/>
                  </a:ln>
                  <a:effectLst/>
                </p:spPr>
              </p:cxnSp>
              <p:cxnSp>
                <p:nvCxnSpPr>
                  <p:cNvPr id="45" name="Straight Connector 44" hidden="0"/>
                  <p:cNvCxnSpPr>
                    <a:cxnSpLocks/>
                    <a:endCxn id="32" idx="6"/>
                  </p:cNvCxnSpPr>
                  <p:nvPr isPhoto="0" userDrawn="0"/>
                </p:nvCxnSpPr>
                <p:spPr bwMode="auto">
                  <a:xfrm>
                    <a:off x="6567724" y="1040707"/>
                    <a:ext cx="910621" cy="3124274"/>
                  </a:xfrm>
                  <a:prstGeom prst="line">
                    <a:avLst/>
                  </a:prstGeom>
                  <a:noFill/>
                  <a:ln w="6350" cap="flat" cmpd="sng" algn="ctr">
                    <a:solidFill>
                      <a:srgbClr val="5B9BD5"/>
                    </a:solidFill>
                    <a:prstDash val="lgDash"/>
                    <a:miter lim="800000"/>
                  </a:ln>
                  <a:effectLst/>
                </p:spPr>
              </p:cxnSp>
              <p:cxnSp>
                <p:nvCxnSpPr>
                  <p:cNvPr id="46" name="Straight Connector 45" hidden="0"/>
                  <p:cNvCxnSpPr>
                    <a:cxnSpLocks/>
                    <a:endCxn id="32" idx="2"/>
                  </p:cNvCxnSpPr>
                  <p:nvPr isPhoto="0" userDrawn="0"/>
                </p:nvCxnSpPr>
                <p:spPr bwMode="auto">
                  <a:xfrm>
                    <a:off x="6567723" y="1040707"/>
                    <a:ext cx="763306" cy="3163312"/>
                  </a:xfrm>
                  <a:prstGeom prst="line">
                    <a:avLst/>
                  </a:prstGeom>
                  <a:noFill/>
                  <a:ln w="6350" cap="flat" cmpd="sng" algn="ctr">
                    <a:solidFill>
                      <a:srgbClr val="5B9BD5"/>
                    </a:solidFill>
                    <a:prstDash val="lgDash"/>
                    <a:miter lim="800000"/>
                  </a:ln>
                  <a:effectLst/>
                </p:spPr>
              </p:cxnSp>
              <p:cxnSp>
                <p:nvCxnSpPr>
                  <p:cNvPr id="47" name="Straight Connector 46" hidden="0"/>
                  <p:cNvCxnSpPr>
                    <a:cxnSpLocks/>
                    <a:endCxn id="32" idx="6"/>
                  </p:cNvCxnSpPr>
                  <p:nvPr isPhoto="0" userDrawn="0"/>
                </p:nvCxnSpPr>
                <p:spPr bwMode="auto">
                  <a:xfrm>
                    <a:off x="7077074" y="2785704"/>
                    <a:ext cx="401271" cy="1379276"/>
                  </a:xfrm>
                  <a:prstGeom prst="line">
                    <a:avLst/>
                  </a:prstGeom>
                  <a:noFill/>
                  <a:ln w="6350" cap="flat" cmpd="sng" algn="ctr">
                    <a:solidFill>
                      <a:srgbClr val="5B9BD5"/>
                    </a:solidFill>
                    <a:prstDash val="solid"/>
                    <a:miter lim="800000"/>
                  </a:ln>
                  <a:effectLst/>
                </p:spPr>
              </p:cxnSp>
              <p:cxnSp>
                <p:nvCxnSpPr>
                  <p:cNvPr id="48" name="Straight Connector 47" hidden="0"/>
                  <p:cNvCxnSpPr>
                    <a:cxnSpLocks/>
                    <a:endCxn id="32" idx="2"/>
                  </p:cNvCxnSpPr>
                  <p:nvPr isPhoto="0" userDrawn="0"/>
                </p:nvCxnSpPr>
                <p:spPr bwMode="auto">
                  <a:xfrm>
                    <a:off x="6988971" y="2785704"/>
                    <a:ext cx="342058" cy="1418315"/>
                  </a:xfrm>
                  <a:prstGeom prst="line">
                    <a:avLst/>
                  </a:prstGeom>
                  <a:noFill/>
                  <a:ln w="6350" cap="flat" cmpd="sng" algn="ctr">
                    <a:solidFill>
                      <a:srgbClr val="5B9BD5"/>
                    </a:solidFill>
                    <a:prstDash val="solid"/>
                    <a:miter lim="800000"/>
                  </a:ln>
                  <a:effectLst/>
                </p:spPr>
              </p:cxnSp>
              <p:cxnSp>
                <p:nvCxnSpPr>
                  <p:cNvPr id="49" name="Straight Arrow Connector 48" hidden="0"/>
                  <p:cNvCxnSpPr>
                    <a:cxnSpLocks/>
                  </p:cNvCxnSpPr>
                  <p:nvPr isPhoto="0" userDrawn="0"/>
                </p:nvCxnSpPr>
                <p:spPr bwMode="auto">
                  <a:xfrm>
                    <a:off x="6143116" y="2789282"/>
                    <a:ext cx="147246" cy="280930"/>
                  </a:xfrm>
                  <a:prstGeom prst="straightConnector1">
                    <a:avLst/>
                  </a:prstGeom>
                  <a:noFill/>
                  <a:ln w="6350" cap="flat" cmpd="sng" algn="ctr">
                    <a:solidFill>
                      <a:srgbClr val="7030A0"/>
                    </a:solidFill>
                    <a:prstDash val="solid"/>
                    <a:miter lim="800000"/>
                    <a:headEnd type="none" w="med" len="med"/>
                    <a:tailEnd type="arrow" w="sm" len="sm"/>
                  </a:ln>
                  <a:effectLst/>
                </p:spPr>
              </p:cxnSp>
              <p:cxnSp>
                <p:nvCxnSpPr>
                  <p:cNvPr id="50" name="Straight Arrow Connector 49" hidden="0"/>
                  <p:cNvCxnSpPr>
                    <a:cxnSpLocks/>
                  </p:cNvCxnSpPr>
                  <p:nvPr isPhoto="0" userDrawn="0"/>
                </p:nvCxnSpPr>
                <p:spPr bwMode="auto">
                  <a:xfrm flipH="1">
                    <a:off x="5879230" y="2779773"/>
                    <a:ext cx="216612" cy="266227"/>
                  </a:xfrm>
                  <a:prstGeom prst="straightConnector1">
                    <a:avLst/>
                  </a:prstGeom>
                  <a:noFill/>
                  <a:ln w="6350" cap="flat" cmpd="sng" algn="ctr">
                    <a:solidFill>
                      <a:srgbClr val="ED7D31">
                        <a:lumMod val="50000"/>
                      </a:srgbClr>
                    </a:solidFill>
                    <a:prstDash val="solid"/>
                    <a:miter lim="800000"/>
                    <a:headEnd type="none" w="med" len="med"/>
                    <a:tailEnd type="arrow" w="sm" len="sm"/>
                  </a:ln>
                  <a:effectLst/>
                </p:spPr>
              </p:cxnSp>
              <p:cxnSp>
                <p:nvCxnSpPr>
                  <p:cNvPr id="51" name="Straight Arrow Connector 50" hidden="0"/>
                  <p:cNvCxnSpPr>
                    <a:cxnSpLocks/>
                  </p:cNvCxnSpPr>
                  <p:nvPr isPhoto="0" userDrawn="0"/>
                </p:nvCxnSpPr>
                <p:spPr bwMode="auto">
                  <a:xfrm>
                    <a:off x="6095849" y="2779773"/>
                    <a:ext cx="30701" cy="303348"/>
                  </a:xfrm>
                  <a:prstGeom prst="straightConnector1">
                    <a:avLst/>
                  </a:prstGeom>
                  <a:noFill/>
                  <a:ln w="19050" cap="flat" cmpd="sng" algn="ctr">
                    <a:solidFill>
                      <a:srgbClr val="FFC000"/>
                    </a:solidFill>
                    <a:prstDash val="solid"/>
                    <a:miter lim="800000"/>
                    <a:headEnd type="none" w="sm" len="sm"/>
                    <a:tailEnd type="arrow" w="sm" len="sm"/>
                  </a:ln>
                  <a:effectLst/>
                </p:spPr>
              </p:cxnSp>
              <p:cxnSp>
                <p:nvCxnSpPr>
                  <p:cNvPr id="52" name="Straight Arrow Connector 51" hidden="0"/>
                  <p:cNvCxnSpPr>
                    <a:cxnSpLocks/>
                  </p:cNvCxnSpPr>
                  <p:nvPr isPhoto="0" userDrawn="0"/>
                </p:nvCxnSpPr>
                <p:spPr bwMode="auto">
                  <a:xfrm flipH="1">
                    <a:off x="5748909" y="2777385"/>
                    <a:ext cx="302641" cy="162278"/>
                  </a:xfrm>
                  <a:prstGeom prst="straightConnector1">
                    <a:avLst/>
                  </a:prstGeom>
                  <a:noFill/>
                  <a:ln w="19050" cap="flat" cmpd="sng" algn="ctr">
                    <a:solidFill>
                      <a:srgbClr val="ED7D31"/>
                    </a:solidFill>
                    <a:prstDash val="solid"/>
                    <a:miter lim="800000"/>
                    <a:headEnd type="none" w="med" len="med"/>
                    <a:tailEnd type="arrow" w="sm" len="sm"/>
                  </a:ln>
                  <a:effectLst/>
                </p:spPr>
              </p:cxnSp>
              <p:cxnSp>
                <p:nvCxnSpPr>
                  <p:cNvPr id="53" name="Straight Arrow Connector 52" hidden="0"/>
                  <p:cNvCxnSpPr>
                    <a:cxnSpLocks/>
                  </p:cNvCxnSpPr>
                  <p:nvPr isPhoto="0" userDrawn="0"/>
                </p:nvCxnSpPr>
                <p:spPr bwMode="auto">
                  <a:xfrm>
                    <a:off x="6135395" y="2782468"/>
                    <a:ext cx="269398" cy="183822"/>
                  </a:xfrm>
                  <a:prstGeom prst="straightConnector1">
                    <a:avLst/>
                  </a:prstGeom>
                  <a:noFill/>
                  <a:ln w="6350" cap="flat" cmpd="sng" algn="ctr">
                    <a:solidFill>
                      <a:srgbClr val="70AD47"/>
                    </a:solidFill>
                    <a:prstDash val="solid"/>
                    <a:miter lim="800000"/>
                    <a:headEnd type="none" w="med" len="med"/>
                    <a:tailEnd type="arrow" w="sm" len="sm"/>
                  </a:ln>
                  <a:effectLst/>
                </p:spPr>
              </p:cxnSp>
              <p:cxnSp>
                <p:nvCxnSpPr>
                  <p:cNvPr id="54" name="Straight Arrow Connector 53" hidden="0"/>
                  <p:cNvCxnSpPr>
                    <a:cxnSpLocks/>
                  </p:cNvCxnSpPr>
                  <p:nvPr isPhoto="0" userDrawn="0"/>
                </p:nvCxnSpPr>
                <p:spPr bwMode="auto">
                  <a:xfrm>
                    <a:off x="7076339" y="2784168"/>
                    <a:ext cx="206909" cy="249474"/>
                  </a:xfrm>
                  <a:prstGeom prst="straightConnector1">
                    <a:avLst/>
                  </a:prstGeom>
                  <a:noFill/>
                  <a:ln w="19050" cap="flat" cmpd="sng" algn="ctr">
                    <a:solidFill>
                      <a:srgbClr val="FF0000"/>
                    </a:solidFill>
                    <a:prstDash val="solid"/>
                    <a:miter lim="800000"/>
                    <a:headEnd type="none" w="med" len="med"/>
                    <a:tailEnd type="arrow" w="sm" len="sm"/>
                  </a:ln>
                  <a:effectLst/>
                </p:spPr>
              </p:cxnSp>
              <p:cxnSp>
                <p:nvCxnSpPr>
                  <p:cNvPr id="55" name="Straight Arrow Connector 54" hidden="0"/>
                  <p:cNvCxnSpPr>
                    <a:cxnSpLocks/>
                  </p:cNvCxnSpPr>
                  <p:nvPr isPhoto="0" userDrawn="0"/>
                </p:nvCxnSpPr>
                <p:spPr bwMode="auto">
                  <a:xfrm flipH="1">
                    <a:off x="6772358" y="2785347"/>
                    <a:ext cx="216612" cy="266227"/>
                  </a:xfrm>
                  <a:prstGeom prst="straightConnector1">
                    <a:avLst/>
                  </a:prstGeom>
                  <a:noFill/>
                  <a:ln w="6350" cap="flat" cmpd="sng" algn="ctr">
                    <a:solidFill>
                      <a:srgbClr val="ED7D31">
                        <a:lumMod val="75000"/>
                      </a:srgbClr>
                    </a:solidFill>
                    <a:prstDash val="solid"/>
                    <a:miter lim="800000"/>
                    <a:headEnd type="none" w="med" len="med"/>
                    <a:tailEnd type="arrow" w="sm" len="sm"/>
                  </a:ln>
                  <a:effectLst/>
                </p:spPr>
              </p:cxnSp>
              <p:cxnSp>
                <p:nvCxnSpPr>
                  <p:cNvPr id="56" name="Straight Arrow Connector 55" hidden="0"/>
                  <p:cNvCxnSpPr>
                    <a:cxnSpLocks/>
                  </p:cNvCxnSpPr>
                  <p:nvPr isPhoto="0" userDrawn="0"/>
                </p:nvCxnSpPr>
                <p:spPr bwMode="auto">
                  <a:xfrm flipH="1">
                    <a:off x="7001769" y="2785582"/>
                    <a:ext cx="30108" cy="314846"/>
                  </a:xfrm>
                  <a:prstGeom prst="straightConnector1">
                    <a:avLst/>
                  </a:prstGeom>
                  <a:noFill/>
                  <a:ln w="9525" cap="flat" cmpd="sng" algn="ctr">
                    <a:solidFill>
                      <a:srgbClr val="FFC000"/>
                    </a:solidFill>
                    <a:prstDash val="solid"/>
                    <a:miter lim="800000"/>
                    <a:headEnd type="none" w="med" len="med"/>
                    <a:tailEnd type="arrow" w="sm" len="sm"/>
                  </a:ln>
                  <a:effectLst/>
                </p:spPr>
              </p:cxnSp>
              <p:cxnSp>
                <p:nvCxnSpPr>
                  <p:cNvPr id="57" name="Straight Arrow Connector 56" hidden="0"/>
                  <p:cNvCxnSpPr>
                    <a:cxnSpLocks/>
                  </p:cNvCxnSpPr>
                  <p:nvPr isPhoto="0" userDrawn="0"/>
                </p:nvCxnSpPr>
                <p:spPr bwMode="auto">
                  <a:xfrm flipH="1">
                    <a:off x="6697451" y="2784665"/>
                    <a:ext cx="293218" cy="151674"/>
                  </a:xfrm>
                  <a:prstGeom prst="straightConnector1">
                    <a:avLst/>
                  </a:prstGeom>
                  <a:noFill/>
                  <a:ln w="6350" cap="flat" cmpd="sng" algn="ctr">
                    <a:solidFill>
                      <a:srgbClr val="00B050"/>
                    </a:solidFill>
                    <a:prstDash val="solid"/>
                    <a:miter lim="800000"/>
                    <a:headEnd type="none" w="med" len="med"/>
                    <a:tailEnd type="arrow" w="sm" len="sm"/>
                  </a:ln>
                  <a:effectLst/>
                </p:spPr>
              </p:cxnSp>
              <p:cxnSp>
                <p:nvCxnSpPr>
                  <p:cNvPr id="58" name="Straight Arrow Connector 57" hidden="0"/>
                  <p:cNvCxnSpPr>
                    <a:cxnSpLocks/>
                  </p:cNvCxnSpPr>
                  <p:nvPr isPhoto="0" userDrawn="0"/>
                </p:nvCxnSpPr>
                <p:spPr bwMode="auto">
                  <a:xfrm>
                    <a:off x="7071218" y="2777385"/>
                    <a:ext cx="287361" cy="108896"/>
                  </a:xfrm>
                  <a:prstGeom prst="straightConnector1">
                    <a:avLst/>
                  </a:prstGeom>
                  <a:noFill/>
                  <a:ln w="12700" cap="flat" cmpd="sng" algn="ctr">
                    <a:solidFill>
                      <a:srgbClr val="7030A0"/>
                    </a:solidFill>
                    <a:prstDash val="solid"/>
                    <a:miter lim="800000"/>
                    <a:headEnd type="none" w="med" len="med"/>
                    <a:tailEnd type="arrow" w="sm" len="sm"/>
                  </a:ln>
                  <a:effectLst/>
                </p:spPr>
              </p:cxnSp>
            </p:grpSp>
            <p:cxnSp>
              <p:nvCxnSpPr>
                <p:cNvPr id="20" name="Straight Arrow Connector 19" hidden="0"/>
                <p:cNvCxnSpPr>
                  <a:cxnSpLocks/>
                </p:cNvCxnSpPr>
                <p:nvPr isPhoto="0" userDrawn="0"/>
              </p:nvCxnSpPr>
              <p:spPr bwMode="auto">
                <a:xfrm>
                  <a:off x="6519749" y="4639226"/>
                  <a:ext cx="76107" cy="209747"/>
                </a:xfrm>
                <a:prstGeom prst="straightConnector1">
                  <a:avLst/>
                </a:prstGeom>
                <a:noFill/>
                <a:ln w="19050" cap="flat" cmpd="sng" algn="ctr">
                  <a:solidFill>
                    <a:srgbClr val="ED7D31"/>
                  </a:solidFill>
                  <a:prstDash val="solid"/>
                  <a:miter lim="800000"/>
                  <a:headEnd type="none" w="med" len="med"/>
                  <a:tailEnd type="arrow" w="sm" len="sm"/>
                </a:ln>
                <a:effectLst/>
              </p:spPr>
            </p:cxnSp>
            <p:cxnSp>
              <p:nvCxnSpPr>
                <p:cNvPr id="21" name="Straight Arrow Connector 20" hidden="0"/>
                <p:cNvCxnSpPr>
                  <a:cxnSpLocks/>
                </p:cNvCxnSpPr>
                <p:nvPr isPhoto="0" userDrawn="0"/>
              </p:nvCxnSpPr>
              <p:spPr bwMode="auto">
                <a:xfrm>
                  <a:off x="6517075" y="4629396"/>
                  <a:ext cx="180701" cy="167635"/>
                </a:xfrm>
                <a:prstGeom prst="straightConnector1">
                  <a:avLst/>
                </a:prstGeom>
                <a:noFill/>
                <a:ln w="6350" cap="flat" cmpd="sng" algn="ctr">
                  <a:solidFill>
                    <a:srgbClr val="FF0000"/>
                  </a:solidFill>
                  <a:prstDash val="solid"/>
                  <a:miter lim="800000"/>
                  <a:headEnd type="none" w="med" len="med"/>
                  <a:tailEnd type="arrow" w="sm" len="sm"/>
                </a:ln>
                <a:effectLst/>
              </p:spPr>
            </p:cxnSp>
            <p:cxnSp>
              <p:nvCxnSpPr>
                <p:cNvPr id="22" name="Straight Arrow Connector 21" hidden="0"/>
                <p:cNvCxnSpPr>
                  <a:cxnSpLocks/>
                </p:cNvCxnSpPr>
                <p:nvPr isPhoto="0" userDrawn="0"/>
              </p:nvCxnSpPr>
              <p:spPr bwMode="auto">
                <a:xfrm flipH="1">
                  <a:off x="6368805" y="4634764"/>
                  <a:ext cx="147773" cy="142350"/>
                </a:xfrm>
                <a:prstGeom prst="straightConnector1">
                  <a:avLst/>
                </a:prstGeom>
                <a:noFill/>
                <a:ln w="6350" cap="flat" cmpd="sng" algn="ctr">
                  <a:solidFill>
                    <a:srgbClr val="00B050"/>
                  </a:solidFill>
                  <a:prstDash val="solid"/>
                  <a:miter lim="800000"/>
                  <a:headEnd type="none" w="med" len="med"/>
                  <a:tailEnd type="arrow" w="sm" len="sm"/>
                </a:ln>
                <a:effectLst/>
              </p:spPr>
            </p:cxnSp>
            <p:cxnSp>
              <p:nvCxnSpPr>
                <p:cNvPr id="23" name="Straight Arrow Connector 22" hidden="0"/>
                <p:cNvCxnSpPr>
                  <a:cxnSpLocks/>
                </p:cNvCxnSpPr>
                <p:nvPr isPhoto="0" userDrawn="0"/>
              </p:nvCxnSpPr>
              <p:spPr bwMode="auto">
                <a:xfrm flipH="1">
                  <a:off x="6468767" y="4629396"/>
                  <a:ext cx="46319" cy="214841"/>
                </a:xfrm>
                <a:prstGeom prst="straightConnector1">
                  <a:avLst/>
                </a:prstGeom>
                <a:noFill/>
                <a:ln w="12700" cap="flat" cmpd="sng" algn="ctr">
                  <a:solidFill>
                    <a:srgbClr val="7030A0"/>
                  </a:solidFill>
                  <a:prstDash val="solid"/>
                  <a:miter lim="800000"/>
                  <a:headEnd type="none" w="med" len="med"/>
                  <a:tailEnd type="arrow" w="sm" len="sm"/>
                </a:ln>
                <a:effectLst/>
              </p:spPr>
            </p:cxnSp>
            <p:cxnSp>
              <p:nvCxnSpPr>
                <p:cNvPr id="24" name="Straight Connector 23" hidden="0"/>
                <p:cNvCxnSpPr>
                  <a:cxnSpLocks/>
                </p:cNvCxnSpPr>
                <p:nvPr isPhoto="0" userDrawn="0"/>
              </p:nvCxnSpPr>
              <p:spPr bwMode="auto">
                <a:xfrm>
                  <a:off x="6390898" y="4608010"/>
                  <a:ext cx="1977583" cy="6563"/>
                </a:xfrm>
                <a:prstGeom prst="line">
                  <a:avLst/>
                </a:prstGeom>
                <a:noFill/>
                <a:ln w="38100" cap="flat" cmpd="sng" algn="ctr">
                  <a:solidFill>
                    <a:srgbClr val="FFC000"/>
                  </a:solidFill>
                  <a:prstDash val="solid"/>
                  <a:miter lim="800000"/>
                </a:ln>
                <a:effectLst/>
              </p:spPr>
            </p:cxnSp>
          </p:grpSp>
          <p:cxnSp>
            <p:nvCxnSpPr>
              <p:cNvPr id="11" name="Straight Connector 10" hidden="0"/>
              <p:cNvCxnSpPr>
                <a:cxnSpLocks/>
              </p:cNvCxnSpPr>
              <p:nvPr isPhoto="0" userDrawn="0"/>
            </p:nvCxnSpPr>
            <p:spPr bwMode="auto">
              <a:xfrm>
                <a:off x="7156865" y="4639226"/>
                <a:ext cx="0" cy="869268"/>
              </a:xfrm>
              <a:prstGeom prst="line">
                <a:avLst/>
              </a:prstGeom>
              <a:ln/>
            </p:spPr>
            <p:style>
              <a:lnRef idx="3">
                <a:schemeClr val="dk1"/>
              </a:lnRef>
              <a:fillRef idx="0">
                <a:schemeClr val="dk1"/>
              </a:fillRef>
              <a:effectRef idx="2">
                <a:schemeClr val="dk1"/>
              </a:effectRef>
              <a:fontRef idx="minor">
                <a:schemeClr val="tx1"/>
              </a:fontRef>
            </p:style>
          </p:cxnSp>
          <p:sp>
            <p:nvSpPr>
              <p:cNvPr id="12" name="Oval 11" hidden="0"/>
              <p:cNvSpPr/>
              <p:nvPr isPhoto="0" userDrawn="0"/>
            </p:nvSpPr>
            <p:spPr bwMode="auto">
              <a:xfrm>
                <a:off x="6287355" y="4587517"/>
                <a:ext cx="46319" cy="45719"/>
              </a:xfrm>
              <a:prstGeom prst="ellipse">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3" name="Oval 12" hidden="0"/>
              <p:cNvSpPr/>
              <p:nvPr isPhoto="0" userDrawn="0"/>
            </p:nvSpPr>
            <p:spPr bwMode="auto">
              <a:xfrm>
                <a:off x="6761055" y="4587517"/>
                <a:ext cx="46319" cy="45719"/>
              </a:xfrm>
              <a:prstGeom prst="ellipse">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 name="Oval 13" hidden="0"/>
              <p:cNvSpPr/>
              <p:nvPr isPhoto="0" userDrawn="0"/>
            </p:nvSpPr>
            <p:spPr bwMode="auto">
              <a:xfrm>
                <a:off x="6861354" y="4587517"/>
                <a:ext cx="46319" cy="45719"/>
              </a:xfrm>
              <a:prstGeom prst="ellipse">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5" name="Oval 14" hidden="0"/>
              <p:cNvSpPr/>
              <p:nvPr isPhoto="0" userDrawn="0"/>
            </p:nvSpPr>
            <p:spPr bwMode="auto">
              <a:xfrm>
                <a:off x="6811116" y="4587517"/>
                <a:ext cx="46319" cy="45719"/>
              </a:xfrm>
              <a:prstGeom prst="ellipse">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6" name="Oval 15" hidden="0"/>
              <p:cNvSpPr/>
              <p:nvPr isPhoto="0" userDrawn="0"/>
            </p:nvSpPr>
            <p:spPr bwMode="auto">
              <a:xfrm>
                <a:off x="7417961" y="4587517"/>
                <a:ext cx="46319" cy="45719"/>
              </a:xfrm>
              <a:prstGeom prst="ellipse">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7" name="Oval 16" hidden="0"/>
              <p:cNvSpPr/>
              <p:nvPr isPhoto="0" userDrawn="0"/>
            </p:nvSpPr>
            <p:spPr bwMode="auto">
              <a:xfrm>
                <a:off x="7466866" y="4587517"/>
                <a:ext cx="46319" cy="45719"/>
              </a:xfrm>
              <a:prstGeom prst="ellipse">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8" name="Oval 17" hidden="0"/>
              <p:cNvSpPr/>
              <p:nvPr isPhoto="0" userDrawn="0"/>
            </p:nvSpPr>
            <p:spPr bwMode="auto">
              <a:xfrm>
                <a:off x="7514749" y="4587517"/>
                <a:ext cx="46319" cy="45719"/>
              </a:xfrm>
              <a:prstGeom prst="ellipse">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cxnSp>
        <p:nvCxnSpPr>
          <p:cNvPr id="114" name="Straight Connector 113" hidden="0"/>
          <p:cNvCxnSpPr>
            <a:cxnSpLocks/>
          </p:cNvCxnSpPr>
          <p:nvPr isPhoto="0" userDrawn="0"/>
        </p:nvCxnSpPr>
        <p:spPr bwMode="auto">
          <a:xfrm>
            <a:off x="222340" y="3186830"/>
            <a:ext cx="228600" cy="0"/>
          </a:xfrm>
          <a:prstGeom prst="line">
            <a:avLst/>
          </a:prstGeom>
          <a:ln>
            <a:solidFill>
              <a:schemeClr val="tx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 name="Slide Number Placeholder 2" hidden="0"/>
          <p:cNvSpPr>
            <a:spLocks noGrp="1"/>
          </p:cNvSpPr>
          <p:nvPr isPhoto="0" userDrawn="0">
            <p:ph type="sldNum" sz="quarter" idx="12" hasCustomPrompt="0"/>
          </p:nvPr>
        </p:nvSpPr>
        <p:spPr bwMode="auto"/>
        <p:txBody>
          <a:bodyPr/>
          <a:lstStyle/>
          <a:p>
            <a:pPr>
              <a:defRPr/>
            </a:pPr>
            <a:fld id="{B6F15528-21DE-4FAA-801E-634DDDAF4B2B}" type="slidenum">
              <a:rPr lang="en-US"/>
              <a:t/>
            </a:fld>
            <a:r>
              <a:rPr lang="en-US"/>
              <a:t> of 22</a:t>
            </a: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6" name="Google Shape;166;p23" hidden="0"/>
          <p:cNvSpPr txBox="1">
            <a:spLocks noGrp="1"/>
          </p:cNvSpPr>
          <p:nvPr isPhoto="0" userDrawn="0">
            <p:ph type="title" hasCustomPrompt="0"/>
          </p:nvPr>
        </p:nvSpPr>
        <p:spPr bwMode="auto">
          <a:xfrm>
            <a:off x="624115" y="103159"/>
            <a:ext cx="11016342" cy="585203"/>
          </a:xfrm>
          <a:prstGeom prst="rect">
            <a:avLst/>
          </a:prstGeom>
        </p:spPr>
        <p:txBody>
          <a:bodyPr spcFirstLastPara="1" wrap="square" lIns="91425" tIns="91425" rIns="91425" bIns="91425" anchor="t" anchorCtr="0">
            <a:noAutofit/>
          </a:bodyPr>
          <a:lstStyle/>
          <a:p>
            <a:pPr>
              <a:defRPr/>
            </a:pPr>
            <a:r>
              <a:rPr lang="en"/>
              <a:t>Display Overview: Micro-Mirrors (DLP) + Tunable Lens + HDR LEDs</a:t>
            </a:r>
            <a:endParaRPr/>
          </a:p>
        </p:txBody>
      </p:sp>
      <p:sp>
        <p:nvSpPr>
          <p:cNvPr id="167" name="Google Shape;167;p23" hidden="0"/>
          <p:cNvSpPr txBox="1">
            <a:spLocks noGrp="1"/>
          </p:cNvSpPr>
          <p:nvPr isPhoto="0" userDrawn="0">
            <p:ph type="body" idx="2" hasCustomPrompt="0"/>
          </p:nvPr>
        </p:nvSpPr>
        <p:spPr bwMode="auto">
          <a:xfrm>
            <a:off x="2677250" y="6217675"/>
            <a:ext cx="7498500" cy="640200"/>
          </a:xfrm>
          <a:prstGeom prst="rect">
            <a:avLst/>
          </a:prstGeom>
        </p:spPr>
        <p:txBody>
          <a:bodyPr spcFirstLastPara="1" wrap="square" lIns="91425" tIns="91425" rIns="91425" bIns="91425" anchor="b" anchorCtr="0">
            <a:noAutofit/>
          </a:bodyPr>
          <a:lstStyle/>
          <a:p>
            <a:pPr marL="0" indent="0">
              <a:buNone/>
              <a:defRPr/>
            </a:pPr>
            <a:endParaRPr/>
          </a:p>
        </p:txBody>
      </p:sp>
      <p:pic>
        <p:nvPicPr>
          <p:cNvPr id="169" name="Google Shape;169;p23" hidden="0"/>
          <p:cNvPicPr/>
          <p:nvPr isPhoto="0" userDrawn="0"/>
        </p:nvPicPr>
        <p:blipFill>
          <a:blip r:embed="rId3"/>
          <a:stretch/>
        </p:blipFill>
        <p:spPr bwMode="auto">
          <a:xfrm>
            <a:off x="624115" y="756679"/>
            <a:ext cx="9826176" cy="5740278"/>
          </a:xfrm>
          <a:prstGeom prst="rect">
            <a:avLst/>
          </a:prstGeom>
          <a:noFill/>
          <a:ln>
            <a:noFill/>
          </a:ln>
        </p:spPr>
      </p:pic>
      <p:sp>
        <p:nvSpPr>
          <p:cNvPr id="2" name="Slide Number Placeholder 1" hidden="0"/>
          <p:cNvSpPr>
            <a:spLocks noGrp="1"/>
          </p:cNvSpPr>
          <p:nvPr isPhoto="0" userDrawn="0">
            <p:ph type="sldNum" idx="12" hasCustomPrompt="0"/>
          </p:nvPr>
        </p:nvSpPr>
        <p:spPr bwMode="auto"/>
        <p:txBody>
          <a:bodyPr/>
          <a:lstStyle/>
          <a:p>
            <a:pPr>
              <a:defRPr/>
            </a:pPr>
            <a:fld id="{00000000-1234-1234-1234-123412341234}" type="slidenum">
              <a:rPr lang="en"/>
              <a:t/>
            </a:fld>
            <a:endParaRPr lang="en"/>
          </a:p>
        </p:txBody>
      </p:sp>
      <p:pic>
        <p:nvPicPr>
          <p:cNvPr id="6" name="Picture 5" hidden="0"/>
          <p:cNvPicPr>
            <a:picLocks noChangeAspect="1"/>
          </p:cNvPicPr>
          <p:nvPr isPhoto="0" userDrawn="0"/>
        </p:nvPicPr>
        <p:blipFill>
          <a:blip r:embed="rId4"/>
          <a:stretch/>
        </p:blipFill>
        <p:spPr bwMode="auto">
          <a:xfrm>
            <a:off x="3915577" y="5321493"/>
            <a:ext cx="7724880" cy="6650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128467" y="806177"/>
            <a:ext cx="12192000" cy="726601"/>
          </a:xfrm>
        </p:spPr>
        <p:txBody>
          <a:bodyPr/>
          <a:lstStyle/>
          <a:p>
            <a:pPr>
              <a:defRPr/>
            </a:pPr>
            <a:r>
              <a:rPr lang="en-US" sz="3600"/>
              <a:t>Recent Work:  Real-Time Rendering</a:t>
            </a:r>
            <a:endParaRPr/>
          </a:p>
        </p:txBody>
      </p:sp>
      <p:sp>
        <p:nvSpPr>
          <p:cNvPr id="3" name="Text Placeholder 2" hidden="0"/>
          <p:cNvSpPr>
            <a:spLocks noGrp="1"/>
          </p:cNvSpPr>
          <p:nvPr isPhoto="0" userDrawn="0">
            <p:ph type="body" idx="1" hasCustomPrompt="0"/>
          </p:nvPr>
        </p:nvSpPr>
        <p:spPr bwMode="auto">
          <a:xfrm>
            <a:off x="1436066" y="2043275"/>
            <a:ext cx="9816133" cy="3151025"/>
          </a:xfrm>
        </p:spPr>
        <p:txBody>
          <a:bodyPr/>
          <a:lstStyle/>
          <a:p>
            <a:pPr marL="628650" indent="-514350">
              <a:lnSpc>
                <a:spcPct val="150000"/>
              </a:lnSpc>
              <a:buFont typeface="+mj-lt"/>
              <a:buAutoNum type="arabicPeriod"/>
              <a:defRPr/>
            </a:pPr>
            <a:r>
              <a:rPr lang="en-US" sz="2800"/>
              <a:t>PC: Interactive user input</a:t>
            </a:r>
            <a:endParaRPr/>
          </a:p>
          <a:p>
            <a:pPr marL="628650" indent="-514350">
              <a:lnSpc>
                <a:spcPct val="150000"/>
              </a:lnSpc>
              <a:buFont typeface="+mj-lt"/>
              <a:buAutoNum type="arabicPeriod"/>
              <a:defRPr/>
            </a:pPr>
            <a:r>
              <a:rPr lang="en-US" sz="2800"/>
              <a:t>GPU: Rendering &amp; scan conversion</a:t>
            </a:r>
            <a:endParaRPr/>
          </a:p>
          <a:p>
            <a:pPr marL="628650" indent="-514350">
              <a:lnSpc>
                <a:spcPct val="150000"/>
              </a:lnSpc>
              <a:buFont typeface="+mj-lt"/>
              <a:buAutoNum type="arabicPeriod"/>
              <a:defRPr/>
            </a:pPr>
            <a:r>
              <a:rPr lang="en-US" sz="2800"/>
              <a:t>FPGA 1 (Vertex 7): Decoding, LED control, lens sync</a:t>
            </a:r>
            <a:endParaRPr/>
          </a:p>
          <a:p>
            <a:pPr marL="628650" indent="-514350">
              <a:lnSpc>
                <a:spcPct val="150000"/>
              </a:lnSpc>
              <a:buFont typeface="+mj-lt"/>
              <a:buAutoNum type="arabicPeriod"/>
              <a:defRPr/>
            </a:pPr>
            <a:r>
              <a:rPr lang="en-US" sz="2800"/>
              <a:t>FPGA 2 (Vertex 5): DMD (micromirrors) control</a:t>
            </a:r>
            <a:endParaRPr/>
          </a:p>
        </p:txBody>
      </p:sp>
      <p:sp>
        <p:nvSpPr>
          <p:cNvPr id="4" name="Slide Number Placeholder 3" hidden="0"/>
          <p:cNvSpPr>
            <a:spLocks noGrp="1"/>
          </p:cNvSpPr>
          <p:nvPr isPhoto="0" userDrawn="0">
            <p:ph type="sldNum" idx="12" hasCustomPrompt="0"/>
          </p:nvPr>
        </p:nvSpPr>
        <p:spPr bwMode="auto"/>
        <p:txBody>
          <a:bodyPr/>
          <a:lstStyle/>
          <a:p>
            <a:pPr>
              <a:defRPr/>
            </a:pPr>
            <a:fld id="{00000000-1234-1234-1234-123412341234}" type="slidenum">
              <a:rPr lang="en"/>
              <a:t/>
            </a:fld>
            <a:endParaRPr lang="en"/>
          </a:p>
        </p:txBody>
      </p:sp>
      <p:sp>
        <p:nvSpPr>
          <p:cNvPr id="5" name="Text Placeholder 4" hidden="0"/>
          <p:cNvSpPr>
            <a:spLocks noGrp="1"/>
          </p:cNvSpPr>
          <p:nvPr isPhoto="0" userDrawn="0">
            <p:ph type="body" idx="2" hasCustomPrompt="0"/>
          </p:nvPr>
        </p:nvSpPr>
        <p:spPr bwMode="auto"/>
        <p:txBody>
          <a:bodyP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4" name="Google Shape;194;p26" hidden="0"/>
          <p:cNvSpPr txBox="1">
            <a:spLocks noGrp="1"/>
          </p:cNvSpPr>
          <p:nvPr isPhoto="0" userDrawn="0">
            <p:ph type="title" hasCustomPrompt="0"/>
          </p:nvPr>
        </p:nvSpPr>
        <p:spPr bwMode="auto">
          <a:xfrm>
            <a:off x="1835700" y="171475"/>
            <a:ext cx="8520600" cy="840600"/>
          </a:xfrm>
          <a:prstGeom prst="rect">
            <a:avLst/>
          </a:prstGeom>
        </p:spPr>
        <p:txBody>
          <a:bodyPr spcFirstLastPara="1" wrap="square" lIns="91425" tIns="91425" rIns="91425" bIns="91425" anchor="ctr" anchorCtr="0">
            <a:noAutofit/>
          </a:bodyPr>
          <a:lstStyle/>
          <a:p>
            <a:pPr>
              <a:defRPr/>
            </a:pPr>
            <a:r>
              <a:rPr lang="en-US" sz="3000"/>
              <a:t>Current GPU Rendering Pipeline</a:t>
            </a:r>
            <a:endParaRPr/>
          </a:p>
        </p:txBody>
      </p:sp>
      <p:sp>
        <p:nvSpPr>
          <p:cNvPr id="8" name="Slide Number Placeholder 7" hidden="0"/>
          <p:cNvSpPr>
            <a:spLocks noGrp="1"/>
          </p:cNvSpPr>
          <p:nvPr isPhoto="0" userDrawn="0">
            <p:ph type="sldNum" idx="12" hasCustomPrompt="0"/>
          </p:nvPr>
        </p:nvSpPr>
        <p:spPr bwMode="auto"/>
        <p:txBody>
          <a:bodyPr/>
          <a:lstStyle/>
          <a:p>
            <a:pPr>
              <a:defRPr/>
            </a:pPr>
            <a:fld id="{00000000-1234-1234-1234-123412341234}" type="slidenum">
              <a:rPr lang="en"/>
              <a:t/>
            </a:fld>
            <a:endParaRPr lang="en"/>
          </a:p>
        </p:txBody>
      </p:sp>
      <p:pic>
        <p:nvPicPr>
          <p:cNvPr id="19" name="Picture 18" hidden="0"/>
          <p:cNvPicPr>
            <a:picLocks noChangeAspect="1"/>
          </p:cNvPicPr>
          <p:nvPr isPhoto="0" userDrawn="0"/>
        </p:nvPicPr>
        <p:blipFill>
          <a:blip r:embed="rId3"/>
          <a:stretch/>
        </p:blipFill>
        <p:spPr bwMode="auto">
          <a:xfrm>
            <a:off x="2905502" y="1804278"/>
            <a:ext cx="1962432" cy="1191855"/>
          </a:xfrm>
          <a:prstGeom prst="rect">
            <a:avLst/>
          </a:prstGeom>
        </p:spPr>
      </p:pic>
      <p:pic>
        <p:nvPicPr>
          <p:cNvPr id="21" name="Picture 20" hidden="0"/>
          <p:cNvPicPr>
            <a:picLocks noChangeAspect="1"/>
          </p:cNvPicPr>
          <p:nvPr isPhoto="0" userDrawn="0"/>
        </p:nvPicPr>
        <p:blipFill>
          <a:blip r:embed="rId4"/>
          <a:stretch/>
        </p:blipFill>
        <p:spPr bwMode="auto">
          <a:xfrm>
            <a:off x="5958117" y="1755747"/>
            <a:ext cx="1851165" cy="1288915"/>
          </a:xfrm>
          <a:prstGeom prst="rect">
            <a:avLst/>
          </a:prstGeom>
        </p:spPr>
      </p:pic>
      <p:pic>
        <p:nvPicPr>
          <p:cNvPr id="23" name="Picture 22" hidden="0"/>
          <p:cNvPicPr>
            <a:picLocks noChangeAspect="1"/>
          </p:cNvPicPr>
          <p:nvPr isPhoto="0" userDrawn="0"/>
        </p:nvPicPr>
        <p:blipFill>
          <a:blip r:embed="rId5"/>
          <a:stretch/>
        </p:blipFill>
        <p:spPr bwMode="auto">
          <a:xfrm>
            <a:off x="8802309" y="1755747"/>
            <a:ext cx="1851725" cy="1289304"/>
          </a:xfrm>
          <a:prstGeom prst="rect">
            <a:avLst/>
          </a:prstGeom>
        </p:spPr>
      </p:pic>
      <p:cxnSp>
        <p:nvCxnSpPr>
          <p:cNvPr id="26" name="Straight Arrow Connector 25" hidden="0"/>
          <p:cNvCxnSpPr>
            <a:cxnSpLocks/>
          </p:cNvCxnSpPr>
          <p:nvPr isPhoto="0" userDrawn="0"/>
        </p:nvCxnSpPr>
        <p:spPr bwMode="auto">
          <a:xfrm flipV="1">
            <a:off x="2108188" y="2389005"/>
            <a:ext cx="797314" cy="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hidden="0"/>
          <p:cNvCxnSpPr>
            <a:cxnSpLocks/>
            <a:stCxn id="19" idx="3"/>
            <a:endCxn id="21" idx="1"/>
          </p:cNvCxnSpPr>
          <p:nvPr isPhoto="0" userDrawn="0"/>
        </p:nvCxnSpPr>
        <p:spPr bwMode="auto">
          <a:xfrm flipV="1">
            <a:off x="4867934" y="2400205"/>
            <a:ext cx="1090183" cy="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hidden="0"/>
          <p:cNvCxnSpPr>
            <a:cxnSpLocks/>
            <a:stCxn id="21" idx="3"/>
            <a:endCxn id="23" idx="1"/>
          </p:cNvCxnSpPr>
          <p:nvPr isPhoto="0" userDrawn="0"/>
        </p:nvCxnSpPr>
        <p:spPr bwMode="auto">
          <a:xfrm>
            <a:off x="7809283" y="2400205"/>
            <a:ext cx="993026" cy="19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33" name="Picture 32" hidden="0"/>
          <p:cNvPicPr>
            <a:picLocks noChangeAspect="1"/>
          </p:cNvPicPr>
          <p:nvPr isPhoto="0" userDrawn="0"/>
        </p:nvPicPr>
        <p:blipFill>
          <a:blip r:embed="rId6"/>
          <a:stretch/>
        </p:blipFill>
        <p:spPr bwMode="auto">
          <a:xfrm>
            <a:off x="318692" y="1218304"/>
            <a:ext cx="1623195" cy="914400"/>
          </a:xfrm>
          <a:prstGeom prst="rect">
            <a:avLst/>
          </a:prstGeom>
        </p:spPr>
      </p:pic>
      <p:pic>
        <p:nvPicPr>
          <p:cNvPr id="35" name="Picture 34" hidden="0"/>
          <p:cNvPicPr>
            <a:picLocks noChangeAspect="1"/>
          </p:cNvPicPr>
          <p:nvPr isPhoto="0" userDrawn="0"/>
        </p:nvPicPr>
        <p:blipFill>
          <a:blip r:embed="rId7"/>
          <a:stretch/>
        </p:blipFill>
        <p:spPr bwMode="auto">
          <a:xfrm>
            <a:off x="321552" y="2346822"/>
            <a:ext cx="1623195" cy="914400"/>
          </a:xfrm>
          <a:prstGeom prst="rect">
            <a:avLst/>
          </a:prstGeom>
        </p:spPr>
      </p:pic>
      <p:sp>
        <p:nvSpPr>
          <p:cNvPr id="36" name="TextBox 35" hidden="0"/>
          <p:cNvSpPr txBox="1"/>
          <p:nvPr isPhoto="0" userDrawn="0"/>
        </p:nvSpPr>
        <p:spPr bwMode="auto">
          <a:xfrm>
            <a:off x="574692" y="2085316"/>
            <a:ext cx="1111202" cy="307777"/>
          </a:xfrm>
          <a:prstGeom prst="rect">
            <a:avLst/>
          </a:prstGeom>
          <a:noFill/>
        </p:spPr>
        <p:txBody>
          <a:bodyPr wrap="none" rtlCol="0">
            <a:spAutoFit/>
          </a:bodyPr>
          <a:lstStyle/>
          <a:p>
            <a:pPr algn="ctr">
              <a:defRPr/>
            </a:pPr>
            <a:r>
              <a:rPr lang="en-US"/>
              <a:t>RGB image</a:t>
            </a:r>
            <a:endParaRPr/>
          </a:p>
        </p:txBody>
      </p:sp>
      <p:sp>
        <p:nvSpPr>
          <p:cNvPr id="39" name="TextBox 38" hidden="0"/>
          <p:cNvSpPr txBox="1"/>
          <p:nvPr isPhoto="0" userDrawn="0"/>
        </p:nvSpPr>
        <p:spPr bwMode="auto">
          <a:xfrm>
            <a:off x="5811142" y="3012557"/>
            <a:ext cx="2145139" cy="523220"/>
          </a:xfrm>
          <a:prstGeom prst="rect">
            <a:avLst/>
          </a:prstGeom>
          <a:noFill/>
        </p:spPr>
        <p:txBody>
          <a:bodyPr wrap="none" rtlCol="0">
            <a:spAutoFit/>
          </a:bodyPr>
          <a:lstStyle/>
          <a:p>
            <a:pPr algn="ctr">
              <a:defRPr/>
            </a:pPr>
            <a:r>
              <a:rPr lang="en-US"/>
              <a:t>Color channels assigned</a:t>
            </a:r>
            <a:endParaRPr/>
          </a:p>
          <a:p>
            <a:pPr algn="ctr">
              <a:defRPr/>
            </a:pPr>
            <a:r>
              <a:rPr lang="en-US"/>
              <a:t>to different depth planes</a:t>
            </a:r>
            <a:endParaRPr/>
          </a:p>
        </p:txBody>
      </p:sp>
      <p:sp>
        <p:nvSpPr>
          <p:cNvPr id="40" name="TextBox 39" hidden="0"/>
          <p:cNvSpPr txBox="1"/>
          <p:nvPr isPhoto="0" userDrawn="0"/>
        </p:nvSpPr>
        <p:spPr bwMode="auto">
          <a:xfrm>
            <a:off x="1944747" y="2084656"/>
            <a:ext cx="1010212" cy="276999"/>
          </a:xfrm>
          <a:prstGeom prst="rect">
            <a:avLst/>
          </a:prstGeom>
          <a:noFill/>
        </p:spPr>
        <p:txBody>
          <a:bodyPr wrap="none" rtlCol="0">
            <a:spAutoFit/>
          </a:bodyPr>
          <a:lstStyle/>
          <a:p>
            <a:pPr algn="ctr">
              <a:defRPr/>
            </a:pPr>
            <a:r>
              <a:rPr lang="en-US" sz="1200"/>
              <a:t>Voxelization</a:t>
            </a:r>
            <a:endParaRPr lang="en-US"/>
          </a:p>
        </p:txBody>
      </p:sp>
      <p:sp>
        <p:nvSpPr>
          <p:cNvPr id="41" name="TextBox 40" hidden="0"/>
          <p:cNvSpPr txBox="1"/>
          <p:nvPr isPhoto="0" userDrawn="0"/>
        </p:nvSpPr>
        <p:spPr bwMode="auto">
          <a:xfrm>
            <a:off x="7990196" y="2084655"/>
            <a:ext cx="797013" cy="276999"/>
          </a:xfrm>
          <a:prstGeom prst="rect">
            <a:avLst/>
          </a:prstGeom>
          <a:noFill/>
        </p:spPr>
        <p:txBody>
          <a:bodyPr wrap="none" rtlCol="0">
            <a:spAutoFit/>
          </a:bodyPr>
          <a:lstStyle/>
          <a:p>
            <a:pPr algn="ctr">
              <a:defRPr/>
            </a:pPr>
            <a:r>
              <a:rPr lang="en-US" sz="1200"/>
              <a:t>Dithering</a:t>
            </a:r>
            <a:endParaRPr lang="en-US"/>
          </a:p>
        </p:txBody>
      </p:sp>
      <p:sp>
        <p:nvSpPr>
          <p:cNvPr id="42" name="TextBox 41" hidden="0"/>
          <p:cNvSpPr txBox="1"/>
          <p:nvPr isPhoto="0" userDrawn="0"/>
        </p:nvSpPr>
        <p:spPr bwMode="auto">
          <a:xfrm>
            <a:off x="600335" y="3228000"/>
            <a:ext cx="1059906" cy="307777"/>
          </a:xfrm>
          <a:prstGeom prst="rect">
            <a:avLst/>
          </a:prstGeom>
          <a:noFill/>
        </p:spPr>
        <p:txBody>
          <a:bodyPr wrap="none" rtlCol="0">
            <a:spAutoFit/>
          </a:bodyPr>
          <a:lstStyle/>
          <a:p>
            <a:pPr algn="ctr">
              <a:defRPr/>
            </a:pPr>
            <a:r>
              <a:rPr lang="en-US"/>
              <a:t>Depth map</a:t>
            </a:r>
            <a:endParaRPr/>
          </a:p>
        </p:txBody>
      </p:sp>
      <p:sp>
        <p:nvSpPr>
          <p:cNvPr id="43" name="TextBox 42" hidden="0"/>
          <p:cNvSpPr txBox="1"/>
          <p:nvPr isPhoto="0" userDrawn="0"/>
        </p:nvSpPr>
        <p:spPr bwMode="auto">
          <a:xfrm>
            <a:off x="3042576" y="3012557"/>
            <a:ext cx="1688283" cy="307777"/>
          </a:xfrm>
          <a:prstGeom prst="rect">
            <a:avLst/>
          </a:prstGeom>
          <a:noFill/>
        </p:spPr>
        <p:txBody>
          <a:bodyPr wrap="none" rtlCol="0">
            <a:spAutoFit/>
          </a:bodyPr>
          <a:lstStyle/>
          <a:p>
            <a:pPr algn="ctr">
              <a:defRPr/>
            </a:pPr>
            <a:r>
              <a:rPr lang="en-US"/>
              <a:t>Color Image Slices</a:t>
            </a:r>
            <a:endParaRPr/>
          </a:p>
        </p:txBody>
      </p:sp>
      <p:sp>
        <p:nvSpPr>
          <p:cNvPr id="45" name="TextBox 44" hidden="0"/>
          <p:cNvSpPr txBox="1"/>
          <p:nvPr isPhoto="0" userDrawn="0"/>
        </p:nvSpPr>
        <p:spPr bwMode="auto">
          <a:xfrm>
            <a:off x="314518" y="625556"/>
            <a:ext cx="1627369" cy="307777"/>
          </a:xfrm>
          <a:prstGeom prst="rect">
            <a:avLst/>
          </a:prstGeom>
          <a:noFill/>
        </p:spPr>
        <p:txBody>
          <a:bodyPr wrap="none" rtlCol="0">
            <a:spAutoFit/>
          </a:bodyPr>
          <a:lstStyle/>
          <a:p>
            <a:pPr algn="ctr">
              <a:defRPr/>
            </a:pPr>
            <a:r>
              <a:rPr lang="en-US"/>
              <a:t>Scene information</a:t>
            </a:r>
            <a:endParaRPr/>
          </a:p>
        </p:txBody>
      </p:sp>
      <p:cxnSp>
        <p:nvCxnSpPr>
          <p:cNvPr id="38" name="Straight Arrow Connector 37" hidden="0"/>
          <p:cNvCxnSpPr>
            <a:cxnSpLocks/>
            <a:stCxn id="45" idx="2"/>
            <a:endCxn id="33" idx="0"/>
          </p:cNvCxnSpPr>
          <p:nvPr isPhoto="0" userDrawn="0"/>
        </p:nvCxnSpPr>
        <p:spPr bwMode="auto">
          <a:xfrm>
            <a:off x="1128203" y="933333"/>
            <a:ext cx="2087" cy="28497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52" name="Picture 51" hidden="0"/>
          <p:cNvPicPr>
            <a:picLocks noChangeAspect="1"/>
          </p:cNvPicPr>
          <p:nvPr isPhoto="0" userDrawn="0"/>
        </p:nvPicPr>
        <p:blipFill>
          <a:blip r:embed="rId8"/>
          <a:stretch/>
        </p:blipFill>
        <p:spPr bwMode="auto">
          <a:xfrm>
            <a:off x="7491519" y="3751272"/>
            <a:ext cx="4473304" cy="2527634"/>
          </a:xfrm>
          <a:prstGeom prst="rect">
            <a:avLst/>
          </a:prstGeom>
        </p:spPr>
      </p:pic>
      <p:sp>
        <p:nvSpPr>
          <p:cNvPr id="55" name="TextBox 54" hidden="0"/>
          <p:cNvSpPr txBox="1"/>
          <p:nvPr isPhoto="0" userDrawn="0"/>
        </p:nvSpPr>
        <p:spPr bwMode="auto">
          <a:xfrm>
            <a:off x="8437050" y="6233673"/>
            <a:ext cx="2622834" cy="307777"/>
          </a:xfrm>
          <a:prstGeom prst="rect">
            <a:avLst/>
          </a:prstGeom>
          <a:noFill/>
        </p:spPr>
        <p:txBody>
          <a:bodyPr wrap="none" rtlCol="0">
            <a:spAutoFit/>
          </a:bodyPr>
          <a:lstStyle/>
          <a:p>
            <a:pPr algn="ctr">
              <a:defRPr/>
            </a:pPr>
            <a:r>
              <a:rPr lang="en-US"/>
              <a:t>Encoded image sent to display</a:t>
            </a:r>
            <a:endParaRPr/>
          </a:p>
        </p:txBody>
      </p:sp>
      <p:cxnSp>
        <p:nvCxnSpPr>
          <p:cNvPr id="54" name="Straight Arrow Connector 53" hidden="0"/>
          <p:cNvCxnSpPr>
            <a:cxnSpLocks/>
            <a:stCxn id="23" idx="2"/>
            <a:endCxn id="52" idx="0"/>
          </p:cNvCxnSpPr>
          <p:nvPr isPhoto="0" userDrawn="0"/>
        </p:nvCxnSpPr>
        <p:spPr bwMode="auto">
          <a:xfrm flipH="1">
            <a:off x="9728171" y="3045051"/>
            <a:ext cx="1" cy="70622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1" name="TextBox 60" hidden="0"/>
          <p:cNvSpPr txBox="1"/>
          <p:nvPr isPhoto="0" userDrawn="0"/>
        </p:nvSpPr>
        <p:spPr bwMode="auto">
          <a:xfrm>
            <a:off x="9748467" y="3102218"/>
            <a:ext cx="2053768" cy="523220"/>
          </a:xfrm>
          <a:prstGeom prst="rect">
            <a:avLst/>
          </a:prstGeom>
          <a:noFill/>
        </p:spPr>
        <p:txBody>
          <a:bodyPr wrap="none" rtlCol="0">
            <a:spAutoFit/>
          </a:bodyPr>
          <a:lstStyle/>
          <a:p>
            <a:pPr algn="ctr">
              <a:defRPr/>
            </a:pPr>
            <a:r>
              <a:rPr lang="en-US"/>
              <a:t>Each dithered image </a:t>
            </a:r>
            <a:endParaRPr/>
          </a:p>
          <a:p>
            <a:pPr algn="ctr">
              <a:defRPr/>
            </a:pPr>
            <a:r>
              <a:rPr lang="en-US"/>
              <a:t>mapped to one </a:t>
            </a:r>
            <a:r>
              <a:rPr lang="en-US"/>
              <a:t>bitplane</a:t>
            </a: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80" name="Google Shape;280;p35" hidden="0"/>
          <p:cNvSpPr txBox="1">
            <a:spLocks noGrp="1"/>
          </p:cNvSpPr>
          <p:nvPr isPhoto="0" userDrawn="0">
            <p:ph type="title" hasCustomPrompt="0"/>
          </p:nvPr>
        </p:nvSpPr>
        <p:spPr bwMode="auto">
          <a:xfrm>
            <a:off x="956149" y="101833"/>
            <a:ext cx="10227900" cy="673945"/>
          </a:xfrm>
          <a:prstGeom prst="rect">
            <a:avLst/>
          </a:prstGeom>
        </p:spPr>
        <p:txBody>
          <a:bodyPr spcFirstLastPara="1" wrap="square" lIns="91425" tIns="91425" rIns="91425" bIns="91425" anchor="ctr" anchorCtr="0">
            <a:noAutofit/>
          </a:bodyPr>
          <a:lstStyle/>
          <a:p>
            <a:pPr>
              <a:defRPr/>
            </a:pPr>
            <a:r>
              <a:rPr lang="en" sz="2800"/>
              <a:t>Real-Time Rendering: FPGA Implementation</a:t>
            </a:r>
            <a:endParaRPr sz="2800"/>
          </a:p>
        </p:txBody>
      </p:sp>
      <p:sp>
        <p:nvSpPr>
          <p:cNvPr id="2" name="Slide Number Placeholder 1" hidden="0"/>
          <p:cNvSpPr>
            <a:spLocks noGrp="1"/>
          </p:cNvSpPr>
          <p:nvPr isPhoto="0" userDrawn="0">
            <p:ph type="sldNum" idx="12" hasCustomPrompt="0"/>
          </p:nvPr>
        </p:nvSpPr>
        <p:spPr bwMode="auto"/>
        <p:txBody>
          <a:bodyPr/>
          <a:lstStyle/>
          <a:p>
            <a:pPr>
              <a:defRPr/>
            </a:pPr>
            <a:fld id="{00000000-1234-1234-1234-123412341234}" type="slidenum">
              <a:rPr lang="en"/>
              <a:t/>
            </a:fld>
            <a:endParaRPr lang="en"/>
          </a:p>
        </p:txBody>
      </p:sp>
      <p:sp>
        <p:nvSpPr>
          <p:cNvPr id="4" name="Google Shape;63;p14" hidden="0"/>
          <p:cNvSpPr/>
          <p:nvPr isPhoto="0" userDrawn="0"/>
        </p:nvSpPr>
        <p:spPr bwMode="auto">
          <a:xfrm>
            <a:off x="2708299" y="1885217"/>
            <a:ext cx="7938822" cy="1880750"/>
          </a:xfrm>
          <a:prstGeom prst="rect">
            <a:avLst/>
          </a:prstGeom>
          <a:solidFill>
            <a:schemeClr val="accent3">
              <a:lumMod val="40000"/>
              <a:lumOff val="60000"/>
            </a:scheme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sz="2800"/>
          </a:p>
        </p:txBody>
      </p:sp>
      <p:sp>
        <p:nvSpPr>
          <p:cNvPr id="5" name="Google Shape;64;p14" hidden="0"/>
          <p:cNvSpPr/>
          <p:nvPr isPhoto="0" userDrawn="0"/>
        </p:nvSpPr>
        <p:spPr bwMode="auto">
          <a:xfrm>
            <a:off x="2783214" y="1973372"/>
            <a:ext cx="3165397" cy="198009"/>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defRPr/>
            </a:pPr>
            <a:r>
              <a:rPr lang="en" sz="1200" i="1"/>
              <a:t>Xilinx Virtex-7 FPGA on HTG-777 Board</a:t>
            </a:r>
            <a:endParaRPr sz="1200" i="1"/>
          </a:p>
        </p:txBody>
      </p:sp>
      <p:sp>
        <p:nvSpPr>
          <p:cNvPr id="6" name="Google Shape;65;p14" hidden="0"/>
          <p:cNvSpPr/>
          <p:nvPr isPhoto="0" userDrawn="0"/>
        </p:nvSpPr>
        <p:spPr bwMode="auto">
          <a:xfrm>
            <a:off x="8542120" y="889347"/>
            <a:ext cx="1352980" cy="26189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PC/GPU</a:t>
            </a:r>
            <a:endParaRPr sz="1200"/>
          </a:p>
        </p:txBody>
      </p:sp>
      <p:sp>
        <p:nvSpPr>
          <p:cNvPr id="7" name="Google Shape;66;p14" hidden="0"/>
          <p:cNvSpPr/>
          <p:nvPr isPhoto="0" userDrawn="0"/>
        </p:nvSpPr>
        <p:spPr bwMode="auto">
          <a:xfrm>
            <a:off x="8447084" y="2318374"/>
            <a:ext cx="1542956" cy="45421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  DisplayPort Decoder</a:t>
            </a:r>
            <a:endParaRPr sz="1200"/>
          </a:p>
        </p:txBody>
      </p:sp>
      <p:cxnSp>
        <p:nvCxnSpPr>
          <p:cNvPr id="8" name="Google Shape;67;p14" hidden="0"/>
          <p:cNvCxnSpPr>
            <a:cxnSpLocks/>
            <a:stCxn id="6" idx="2"/>
            <a:endCxn id="7" idx="0"/>
          </p:cNvCxnSpPr>
          <p:nvPr isPhoto="0" userDrawn="0"/>
        </p:nvCxnSpPr>
        <p:spPr bwMode="auto">
          <a:xfrm>
            <a:off x="9218610" y="1151241"/>
            <a:ext cx="0" cy="1166981"/>
          </a:xfrm>
          <a:prstGeom prst="straightConnector1">
            <a:avLst/>
          </a:prstGeom>
          <a:noFill/>
          <a:ln w="9525" cap="flat" cmpd="sng">
            <a:solidFill>
              <a:srgbClr val="000000"/>
            </a:solidFill>
            <a:prstDash val="solid"/>
            <a:round/>
            <a:headEnd type="none" w="med" len="med"/>
            <a:tailEnd type="triangle" w="med" len="med"/>
          </a:ln>
        </p:spPr>
      </p:cxnSp>
      <p:sp>
        <p:nvSpPr>
          <p:cNvPr id="9" name="Google Shape;68;p14" hidden="0"/>
          <p:cNvSpPr/>
          <p:nvPr isPhoto="0" userDrawn="0"/>
        </p:nvSpPr>
        <p:spPr bwMode="auto">
          <a:xfrm>
            <a:off x="7975025" y="1232086"/>
            <a:ext cx="2487160" cy="572286"/>
          </a:xfrm>
          <a:prstGeom prst="rect">
            <a:avLst/>
          </a:prstGeom>
          <a:solidFill>
            <a:srgbClr val="FFFFFF"/>
          </a:solidFill>
          <a:ln>
            <a:noFill/>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DisplayPort  1.2</a:t>
            </a:r>
            <a:endParaRPr sz="1200"/>
          </a:p>
          <a:p>
            <a:pPr marL="0" lvl="0" indent="0" algn="ctr">
              <a:spcBef>
                <a:spcPts val="0"/>
              </a:spcBef>
              <a:spcAft>
                <a:spcPts val="0"/>
              </a:spcAft>
              <a:buNone/>
              <a:defRPr/>
            </a:pPr>
            <a:r>
              <a:rPr lang="en" sz="1200"/>
              <a:t>Frame Size: 1920х1080х24b</a:t>
            </a:r>
            <a:endParaRPr sz="1200"/>
          </a:p>
          <a:p>
            <a:pPr marL="0" lvl="0" indent="0" algn="ctr">
              <a:spcBef>
                <a:spcPts val="0"/>
              </a:spcBef>
              <a:spcAft>
                <a:spcPts val="0"/>
              </a:spcAft>
              <a:buNone/>
              <a:defRPr/>
            </a:pPr>
            <a:r>
              <a:rPr lang="en" sz="1200"/>
              <a:t>Frame Rate: 60HZ</a:t>
            </a:r>
            <a:endParaRPr sz="1200"/>
          </a:p>
        </p:txBody>
      </p:sp>
      <p:sp>
        <p:nvSpPr>
          <p:cNvPr id="10" name="Google Shape;69;p14" hidden="0"/>
          <p:cNvSpPr/>
          <p:nvPr isPhoto="0" userDrawn="0"/>
        </p:nvSpPr>
        <p:spPr bwMode="auto">
          <a:xfrm>
            <a:off x="5789456" y="2308414"/>
            <a:ext cx="1352657" cy="454069"/>
          </a:xfrm>
          <a:prstGeom prst="flowChartTerminator">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Dual-Ported Memory</a:t>
            </a:r>
            <a:endParaRPr sz="1200"/>
          </a:p>
        </p:txBody>
      </p:sp>
      <p:sp>
        <p:nvSpPr>
          <p:cNvPr id="11" name="Google Shape;70;p14" hidden="0"/>
          <p:cNvSpPr/>
          <p:nvPr isPhoto="0" userDrawn="0"/>
        </p:nvSpPr>
        <p:spPr bwMode="auto">
          <a:xfrm>
            <a:off x="6792226" y="2548113"/>
            <a:ext cx="1848229" cy="454216"/>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Write Pixel Data</a:t>
            </a:r>
            <a:endParaRPr sz="1200"/>
          </a:p>
          <a:p>
            <a:pPr marL="0" lvl="0" indent="0" algn="ctr">
              <a:spcBef>
                <a:spcPts val="0"/>
              </a:spcBef>
              <a:spcAft>
                <a:spcPts val="0"/>
              </a:spcAft>
              <a:buNone/>
              <a:defRPr/>
            </a:pPr>
            <a:r>
              <a:rPr lang="en" sz="1200"/>
              <a:t>4 pixels per video clock</a:t>
            </a:r>
            <a:endParaRPr sz="1200"/>
          </a:p>
        </p:txBody>
      </p:sp>
      <p:cxnSp>
        <p:nvCxnSpPr>
          <p:cNvPr id="12" name="Google Shape;71;p14" hidden="0"/>
          <p:cNvCxnSpPr>
            <a:cxnSpLocks/>
          </p:cNvCxnSpPr>
          <p:nvPr isPhoto="0" userDrawn="0"/>
        </p:nvCxnSpPr>
        <p:spPr bwMode="auto">
          <a:xfrm rot="10800000">
            <a:off x="7142289" y="2506049"/>
            <a:ext cx="1216285" cy="0"/>
          </a:xfrm>
          <a:prstGeom prst="straightConnector1">
            <a:avLst/>
          </a:prstGeom>
          <a:noFill/>
          <a:ln w="9525" cap="flat" cmpd="sng">
            <a:solidFill>
              <a:srgbClr val="000000"/>
            </a:solidFill>
            <a:prstDash val="solid"/>
            <a:round/>
            <a:headEnd type="none" w="med" len="med"/>
            <a:tailEnd type="triangle" w="med" len="med"/>
          </a:ln>
        </p:spPr>
      </p:cxnSp>
      <p:sp>
        <p:nvSpPr>
          <p:cNvPr id="13" name="Google Shape;72;p14" hidden="0"/>
          <p:cNvSpPr/>
          <p:nvPr isPhoto="0" userDrawn="0"/>
        </p:nvSpPr>
        <p:spPr bwMode="auto">
          <a:xfrm>
            <a:off x="3019230" y="2308353"/>
            <a:ext cx="1352980" cy="45421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 Image Reader</a:t>
            </a:r>
            <a:endParaRPr sz="1200"/>
          </a:p>
        </p:txBody>
      </p:sp>
      <p:cxnSp>
        <p:nvCxnSpPr>
          <p:cNvPr id="14" name="Google Shape;73;p14" hidden="0"/>
          <p:cNvCxnSpPr>
            <a:cxnSpLocks/>
            <a:stCxn id="13" idx="3"/>
            <a:endCxn id="10" idx="1"/>
          </p:cNvCxnSpPr>
          <p:nvPr isPhoto="0" userDrawn="0"/>
        </p:nvCxnSpPr>
        <p:spPr bwMode="auto">
          <a:xfrm>
            <a:off x="4372210" y="2535461"/>
            <a:ext cx="1417179" cy="0"/>
          </a:xfrm>
          <a:prstGeom prst="straightConnector1">
            <a:avLst/>
          </a:prstGeom>
          <a:noFill/>
          <a:ln w="9525" cap="flat" cmpd="sng">
            <a:solidFill>
              <a:srgbClr val="000000"/>
            </a:solidFill>
            <a:prstDash val="solid"/>
            <a:round/>
            <a:headEnd type="none" w="med" len="med"/>
            <a:tailEnd type="triangle" w="med" len="med"/>
          </a:ln>
        </p:spPr>
      </p:cxnSp>
      <p:sp>
        <p:nvSpPr>
          <p:cNvPr id="15" name="Google Shape;74;p14" hidden="0"/>
          <p:cNvSpPr/>
          <p:nvPr isPhoto="0" userDrawn="0"/>
        </p:nvSpPr>
        <p:spPr bwMode="auto">
          <a:xfrm>
            <a:off x="5352991" y="3002445"/>
            <a:ext cx="2225561" cy="572286"/>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Read Pixel Data</a:t>
            </a:r>
            <a:endParaRPr sz="1200"/>
          </a:p>
          <a:p>
            <a:pPr marL="0" lvl="0" indent="0" algn="ctr">
              <a:spcBef>
                <a:spcPts val="0"/>
              </a:spcBef>
              <a:spcAft>
                <a:spcPts val="0"/>
              </a:spcAft>
              <a:buNone/>
              <a:defRPr/>
            </a:pPr>
            <a:r>
              <a:rPr lang="en" sz="1200"/>
              <a:t>128 pixels per 100MHz clock</a:t>
            </a:r>
            <a:endParaRPr sz="1200"/>
          </a:p>
          <a:p>
            <a:pPr marL="0" lvl="0" indent="0" algn="ctr">
              <a:spcBef>
                <a:spcPts val="0"/>
              </a:spcBef>
              <a:spcAft>
                <a:spcPts val="0"/>
              </a:spcAft>
              <a:buNone/>
              <a:defRPr/>
            </a:pPr>
            <a:r>
              <a:rPr lang="en" sz="1200"/>
              <a:t>Frame size: 1024</a:t>
            </a:r>
            <a:r>
              <a:rPr lang="en" sz="1200">
                <a:solidFill>
                  <a:srgbClr val="000000"/>
                </a:solidFill>
              </a:rPr>
              <a:t>х768х8b</a:t>
            </a:r>
            <a:endParaRPr sz="1200"/>
          </a:p>
        </p:txBody>
      </p:sp>
      <p:sp>
        <p:nvSpPr>
          <p:cNvPr id="16" name="Google Shape;75;p14" hidden="0"/>
          <p:cNvSpPr/>
          <p:nvPr isPhoto="0" userDrawn="0"/>
        </p:nvSpPr>
        <p:spPr bwMode="auto">
          <a:xfrm>
            <a:off x="8507799" y="3052894"/>
            <a:ext cx="1396216" cy="45421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Bitplane Selector &amp; LED Controller</a:t>
            </a:r>
            <a:endParaRPr sz="1200"/>
          </a:p>
        </p:txBody>
      </p:sp>
      <p:cxnSp>
        <p:nvCxnSpPr>
          <p:cNvPr id="17" name="Google Shape;76;p14" hidden="0"/>
          <p:cNvCxnSpPr>
            <a:cxnSpLocks/>
            <a:stCxn id="10" idx="2"/>
            <a:endCxn id="15" idx="0"/>
          </p:cNvCxnSpPr>
          <p:nvPr isPhoto="0" userDrawn="0"/>
        </p:nvCxnSpPr>
        <p:spPr bwMode="auto">
          <a:xfrm>
            <a:off x="6465784" y="2762483"/>
            <a:ext cx="0" cy="239818"/>
          </a:xfrm>
          <a:prstGeom prst="straightConnector1">
            <a:avLst/>
          </a:prstGeom>
          <a:noFill/>
          <a:ln w="9525" cap="flat" cmpd="sng">
            <a:solidFill>
              <a:srgbClr val="000000"/>
            </a:solidFill>
            <a:prstDash val="solid"/>
            <a:round/>
            <a:headEnd type="none" w="med" len="med"/>
            <a:tailEnd type="none" w="med" len="med"/>
          </a:ln>
        </p:spPr>
      </p:cxnSp>
      <p:cxnSp>
        <p:nvCxnSpPr>
          <p:cNvPr id="18" name="Google Shape;77;p14" hidden="0"/>
          <p:cNvCxnSpPr>
            <a:cxnSpLocks/>
            <a:stCxn id="15" idx="3"/>
            <a:endCxn id="16" idx="1"/>
          </p:cNvCxnSpPr>
          <p:nvPr isPhoto="0" userDrawn="0"/>
        </p:nvCxnSpPr>
        <p:spPr bwMode="auto">
          <a:xfrm rot="10800000" flipH="1">
            <a:off x="7578552" y="3279892"/>
            <a:ext cx="929355" cy="8696"/>
          </a:xfrm>
          <a:prstGeom prst="straightConnector1">
            <a:avLst/>
          </a:prstGeom>
          <a:noFill/>
          <a:ln w="9525" cap="flat" cmpd="sng">
            <a:solidFill>
              <a:srgbClr val="000000"/>
            </a:solidFill>
            <a:prstDash val="solid"/>
            <a:round/>
            <a:headEnd type="none" w="med" len="med"/>
            <a:tailEnd type="triangle" w="med" len="med"/>
          </a:ln>
        </p:spPr>
      </p:cxnSp>
      <p:sp>
        <p:nvSpPr>
          <p:cNvPr id="19" name="Google Shape;78;p14" hidden="0"/>
          <p:cNvSpPr/>
          <p:nvPr isPhoto="0" userDrawn="0"/>
        </p:nvSpPr>
        <p:spPr bwMode="auto">
          <a:xfrm>
            <a:off x="8434462" y="4756136"/>
            <a:ext cx="1542956" cy="966966"/>
          </a:xfrm>
          <a:prstGeom prst="rect">
            <a:avLst/>
          </a:prstGeom>
          <a:solidFill>
            <a:schemeClr val="accent3">
              <a:lumMod val="40000"/>
              <a:lumOff val="60000"/>
            </a:scheme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Xilinx Virtex-5</a:t>
            </a:r>
            <a:endParaRPr sz="1200"/>
          </a:p>
          <a:p>
            <a:pPr marL="0" lvl="0" indent="0" algn="ctr">
              <a:spcBef>
                <a:spcPts val="0"/>
              </a:spcBef>
              <a:spcAft>
                <a:spcPts val="0"/>
              </a:spcAft>
              <a:buNone/>
              <a:defRPr/>
            </a:pPr>
            <a:r>
              <a:rPr lang="en" sz="1200"/>
              <a:t>FPGA on TI DLP Discovery Kit Board</a:t>
            </a:r>
            <a:endParaRPr sz="1200"/>
          </a:p>
        </p:txBody>
      </p:sp>
      <p:cxnSp>
        <p:nvCxnSpPr>
          <p:cNvPr id="20" name="Google Shape;79;p14" hidden="0"/>
          <p:cNvCxnSpPr>
            <a:cxnSpLocks/>
            <a:stCxn id="16" idx="2"/>
            <a:endCxn id="19" idx="0"/>
          </p:cNvCxnSpPr>
          <p:nvPr isPhoto="0" userDrawn="0"/>
        </p:nvCxnSpPr>
        <p:spPr bwMode="auto">
          <a:xfrm>
            <a:off x="9205907" y="3507110"/>
            <a:ext cx="0" cy="1248928"/>
          </a:xfrm>
          <a:prstGeom prst="straightConnector1">
            <a:avLst/>
          </a:prstGeom>
          <a:noFill/>
          <a:ln w="9525" cap="flat" cmpd="sng">
            <a:solidFill>
              <a:srgbClr val="000000"/>
            </a:solidFill>
            <a:prstDash val="solid"/>
            <a:round/>
            <a:headEnd type="none" w="med" len="med"/>
            <a:tailEnd type="triangle" w="med" len="med"/>
          </a:ln>
        </p:spPr>
      </p:cxnSp>
      <p:sp>
        <p:nvSpPr>
          <p:cNvPr id="21" name="Google Shape;80;p14" hidden="0"/>
          <p:cNvSpPr/>
          <p:nvPr isPhoto="0" userDrawn="0"/>
        </p:nvSpPr>
        <p:spPr bwMode="auto">
          <a:xfrm>
            <a:off x="7798189" y="3920048"/>
            <a:ext cx="2664035" cy="681993"/>
          </a:xfrm>
          <a:prstGeom prst="rect">
            <a:avLst/>
          </a:prstGeom>
          <a:solidFill>
            <a:srgbClr val="FFFFFF"/>
          </a:solidFill>
          <a:ln>
            <a:noFill/>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Binary Pixel Data</a:t>
            </a:r>
            <a:endParaRPr sz="1200"/>
          </a:p>
          <a:p>
            <a:pPr marL="0" lvl="0" indent="0" algn="ctr">
              <a:spcBef>
                <a:spcPts val="0"/>
              </a:spcBef>
              <a:spcAft>
                <a:spcPts val="0"/>
              </a:spcAft>
              <a:buNone/>
              <a:defRPr/>
            </a:pPr>
            <a:r>
              <a:rPr lang="en" sz="1200"/>
              <a:t>128 pixels per 100MHz clock</a:t>
            </a:r>
            <a:endParaRPr sz="1200"/>
          </a:p>
          <a:p>
            <a:pPr marL="0" lvl="0" indent="0" algn="ctr">
              <a:spcBef>
                <a:spcPts val="0"/>
              </a:spcBef>
              <a:spcAft>
                <a:spcPts val="0"/>
              </a:spcAft>
              <a:buNone/>
              <a:defRPr/>
            </a:pPr>
            <a:r>
              <a:rPr lang="en" sz="1200"/>
              <a:t>Frame size: 1024</a:t>
            </a:r>
            <a:r>
              <a:rPr lang="en" sz="1200">
                <a:solidFill>
                  <a:srgbClr val="000000"/>
                </a:solidFill>
              </a:rPr>
              <a:t>х768х1b</a:t>
            </a:r>
            <a:endParaRPr sz="1200">
              <a:solidFill>
                <a:srgbClr val="000000"/>
              </a:solidFill>
            </a:endParaRPr>
          </a:p>
          <a:p>
            <a:pPr marL="0" lvl="0" indent="0" algn="ctr">
              <a:spcBef>
                <a:spcPts val="0"/>
              </a:spcBef>
              <a:spcAft>
                <a:spcPts val="0"/>
              </a:spcAft>
              <a:buNone/>
              <a:defRPr/>
            </a:pPr>
            <a:r>
              <a:rPr lang="en" sz="1200">
                <a:solidFill>
                  <a:srgbClr val="000000"/>
                </a:solidFill>
              </a:rPr>
              <a:t>Maximum Link Frame Rate: 16kHz</a:t>
            </a:r>
            <a:endParaRPr sz="1200">
              <a:solidFill>
                <a:srgbClr val="000000"/>
              </a:solidFill>
            </a:endParaRPr>
          </a:p>
        </p:txBody>
      </p:sp>
      <p:sp>
        <p:nvSpPr>
          <p:cNvPr id="22" name="Google Shape;81;p14" hidden="0"/>
          <p:cNvSpPr/>
          <p:nvPr isPhoto="0" userDrawn="0"/>
        </p:nvSpPr>
        <p:spPr bwMode="auto">
          <a:xfrm>
            <a:off x="6305849" y="4953466"/>
            <a:ext cx="1396216" cy="57228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DMD</a:t>
            </a:r>
            <a:endParaRPr sz="1200"/>
          </a:p>
        </p:txBody>
      </p:sp>
      <p:sp>
        <p:nvSpPr>
          <p:cNvPr id="23" name="Google Shape;82;p14" hidden="0"/>
          <p:cNvSpPr/>
          <p:nvPr isPhoto="0" userDrawn="0"/>
        </p:nvSpPr>
        <p:spPr bwMode="auto">
          <a:xfrm>
            <a:off x="6305849" y="5877173"/>
            <a:ext cx="1396216" cy="57228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Custom </a:t>
            </a:r>
            <a:endParaRPr sz="1200"/>
          </a:p>
          <a:p>
            <a:pPr marL="0" lvl="0" indent="0" algn="ctr">
              <a:spcBef>
                <a:spcPts val="0"/>
              </a:spcBef>
              <a:spcAft>
                <a:spcPts val="0"/>
              </a:spcAft>
              <a:buNone/>
              <a:defRPr/>
            </a:pPr>
            <a:r>
              <a:rPr lang="en" sz="1200"/>
              <a:t>High Speed LED/DAC Board</a:t>
            </a:r>
            <a:endParaRPr sz="1200"/>
          </a:p>
        </p:txBody>
      </p:sp>
      <p:sp>
        <p:nvSpPr>
          <p:cNvPr id="24" name="Google Shape;83;p14" hidden="0"/>
          <p:cNvSpPr/>
          <p:nvPr isPhoto="0" userDrawn="0"/>
        </p:nvSpPr>
        <p:spPr bwMode="auto">
          <a:xfrm>
            <a:off x="8371357" y="5936205"/>
            <a:ext cx="1694501" cy="454216"/>
          </a:xfrm>
          <a:prstGeom prst="rect">
            <a:avLst/>
          </a:prstGeom>
          <a:solidFill>
            <a:srgbClr val="FFFFFF"/>
          </a:solidFill>
          <a:ln>
            <a:noFill/>
          </a:ln>
        </p:spPr>
        <p:txBody>
          <a:bodyPr spcFirstLastPara="1" wrap="square" lIns="91425" tIns="91425" rIns="91425" bIns="91425" anchor="ctr" anchorCtr="0">
            <a:noAutofit/>
          </a:bodyPr>
          <a:lstStyle/>
          <a:p>
            <a:pPr marL="0" lvl="0" indent="0" algn="ctr">
              <a:spcBef>
                <a:spcPts val="0"/>
              </a:spcBef>
              <a:spcAft>
                <a:spcPts val="0"/>
              </a:spcAft>
              <a:buNone/>
              <a:defRPr/>
            </a:pPr>
            <a:endParaRPr sz="1200"/>
          </a:p>
          <a:p>
            <a:pPr marL="0" lvl="0" indent="0" algn="ctr">
              <a:spcBef>
                <a:spcPts val="0"/>
              </a:spcBef>
              <a:spcAft>
                <a:spcPts val="0"/>
              </a:spcAft>
              <a:buNone/>
              <a:defRPr/>
            </a:pPr>
            <a:endParaRPr sz="1200"/>
          </a:p>
          <a:p>
            <a:pPr marL="0" lvl="0" indent="0" algn="ctr">
              <a:spcBef>
                <a:spcPts val="0"/>
              </a:spcBef>
              <a:spcAft>
                <a:spcPts val="0"/>
              </a:spcAft>
              <a:buNone/>
              <a:defRPr/>
            </a:pPr>
            <a:r>
              <a:rPr lang="en" sz="1200"/>
              <a:t>LED Controlling Data</a:t>
            </a:r>
            <a:endParaRPr sz="1200"/>
          </a:p>
          <a:p>
            <a:pPr marL="0" lvl="0" indent="0" algn="ctr">
              <a:spcBef>
                <a:spcPts val="0"/>
              </a:spcBef>
              <a:spcAft>
                <a:spcPts val="0"/>
              </a:spcAft>
              <a:buNone/>
              <a:defRPr/>
            </a:pPr>
            <a:r>
              <a:rPr lang="en" sz="1200"/>
              <a:t>3 channel: RGB</a:t>
            </a:r>
            <a:endParaRPr sz="1200"/>
          </a:p>
          <a:p>
            <a:pPr marL="0" lvl="0" indent="0" algn="ctr">
              <a:spcBef>
                <a:spcPts val="0"/>
              </a:spcBef>
              <a:spcAft>
                <a:spcPts val="0"/>
              </a:spcAft>
              <a:buNone/>
              <a:defRPr/>
            </a:pPr>
            <a:r>
              <a:rPr lang="en" sz="1200"/>
              <a:t>16bits for each color component</a:t>
            </a:r>
            <a:endParaRPr sz="1200"/>
          </a:p>
          <a:p>
            <a:pPr marL="0" lvl="0" indent="0" algn="ctr">
              <a:spcBef>
                <a:spcPts val="0"/>
              </a:spcBef>
              <a:spcAft>
                <a:spcPts val="0"/>
              </a:spcAft>
              <a:buNone/>
              <a:defRPr/>
            </a:pPr>
            <a:endParaRPr sz="1200"/>
          </a:p>
          <a:p>
            <a:pPr marL="0" lvl="0" indent="0" algn="ctr">
              <a:spcBef>
                <a:spcPts val="0"/>
              </a:spcBef>
              <a:spcAft>
                <a:spcPts val="0"/>
              </a:spcAft>
              <a:buNone/>
              <a:defRPr/>
            </a:pPr>
            <a:endParaRPr sz="1200"/>
          </a:p>
        </p:txBody>
      </p:sp>
      <p:cxnSp>
        <p:nvCxnSpPr>
          <p:cNvPr id="25" name="Google Shape;84;p14" hidden="0"/>
          <p:cNvCxnSpPr>
            <a:cxnSpLocks/>
            <a:stCxn id="16" idx="3"/>
            <a:endCxn id="24" idx="3"/>
          </p:cNvCxnSpPr>
          <p:nvPr isPhoto="0" userDrawn="0"/>
        </p:nvCxnSpPr>
        <p:spPr bwMode="auto">
          <a:xfrm>
            <a:off x="9904015" y="3280002"/>
            <a:ext cx="162026" cy="2883170"/>
          </a:xfrm>
          <a:prstGeom prst="bentConnector3">
            <a:avLst>
              <a:gd name="adj1" fmla="val 313835"/>
            </a:avLst>
          </a:prstGeom>
          <a:noFill/>
          <a:ln w="9525" cap="flat" cmpd="sng">
            <a:solidFill>
              <a:srgbClr val="000000"/>
            </a:solidFill>
            <a:prstDash val="solid"/>
            <a:round/>
            <a:headEnd type="none" w="med" len="med"/>
            <a:tailEnd type="none" w="med" len="med"/>
          </a:ln>
        </p:spPr>
      </p:cxnSp>
      <p:cxnSp>
        <p:nvCxnSpPr>
          <p:cNvPr id="26" name="Google Shape;85;p14" hidden="0"/>
          <p:cNvCxnSpPr>
            <a:cxnSpLocks/>
            <a:stCxn id="24" idx="1"/>
            <a:endCxn id="23" idx="3"/>
          </p:cNvCxnSpPr>
          <p:nvPr isPhoto="0" userDrawn="0"/>
        </p:nvCxnSpPr>
        <p:spPr bwMode="auto">
          <a:xfrm rot="10800000">
            <a:off x="7701854" y="6163313"/>
            <a:ext cx="669502" cy="0"/>
          </a:xfrm>
          <a:prstGeom prst="straightConnector1">
            <a:avLst/>
          </a:prstGeom>
          <a:noFill/>
          <a:ln w="9525" cap="flat" cmpd="sng">
            <a:solidFill>
              <a:srgbClr val="000000"/>
            </a:solidFill>
            <a:prstDash val="solid"/>
            <a:round/>
            <a:headEnd type="none" w="med" len="med"/>
            <a:tailEnd type="triangle" w="med" len="med"/>
          </a:ln>
        </p:spPr>
      </p:cxnSp>
      <p:sp>
        <p:nvSpPr>
          <p:cNvPr id="27" name="Google Shape;86;p14" hidden="0"/>
          <p:cNvSpPr/>
          <p:nvPr isPhoto="0" userDrawn="0"/>
        </p:nvSpPr>
        <p:spPr bwMode="auto">
          <a:xfrm>
            <a:off x="6305849" y="4031738"/>
            <a:ext cx="1396216" cy="572286"/>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Focus-tunable Lens</a:t>
            </a:r>
            <a:endParaRPr sz="1200"/>
          </a:p>
        </p:txBody>
      </p:sp>
      <p:sp>
        <p:nvSpPr>
          <p:cNvPr id="28" name="Google Shape;87;p14" hidden="0"/>
          <p:cNvSpPr/>
          <p:nvPr isPhoto="0" userDrawn="0"/>
        </p:nvSpPr>
        <p:spPr bwMode="auto">
          <a:xfrm>
            <a:off x="2771588" y="4031735"/>
            <a:ext cx="1848229" cy="572286"/>
          </a:xfrm>
          <a:prstGeom prst="rect">
            <a:avLst/>
          </a:prstGeom>
          <a:solidFill>
            <a:srgbClr val="FFFFFF"/>
          </a:solidFill>
          <a:ln>
            <a:noFill/>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Synchronization Signal</a:t>
            </a:r>
            <a:endParaRPr sz="1200"/>
          </a:p>
          <a:p>
            <a:pPr marL="0" lvl="0" indent="0" algn="ctr">
              <a:spcBef>
                <a:spcPts val="0"/>
              </a:spcBef>
              <a:spcAft>
                <a:spcPts val="0"/>
              </a:spcAft>
              <a:buNone/>
              <a:defRPr/>
            </a:pPr>
            <a:r>
              <a:rPr lang="en" sz="1200"/>
              <a:t>Signal Frequency: 60Hz</a:t>
            </a:r>
            <a:endParaRPr sz="1200"/>
          </a:p>
        </p:txBody>
      </p:sp>
      <p:cxnSp>
        <p:nvCxnSpPr>
          <p:cNvPr id="29" name="Google Shape;88;p14" hidden="0"/>
          <p:cNvCxnSpPr>
            <a:cxnSpLocks/>
            <a:stCxn id="27" idx="1"/>
            <a:endCxn id="28" idx="3"/>
          </p:cNvCxnSpPr>
          <p:nvPr isPhoto="0" userDrawn="0"/>
        </p:nvCxnSpPr>
        <p:spPr bwMode="auto">
          <a:xfrm rot="10800000">
            <a:off x="4619646" y="4317881"/>
            <a:ext cx="1686203" cy="0"/>
          </a:xfrm>
          <a:prstGeom prst="straightConnector1">
            <a:avLst/>
          </a:prstGeom>
          <a:noFill/>
          <a:ln w="9525" cap="flat" cmpd="sng">
            <a:solidFill>
              <a:srgbClr val="000000"/>
            </a:solidFill>
            <a:prstDash val="solid"/>
            <a:round/>
            <a:headEnd type="none" w="med" len="med"/>
            <a:tailEnd type="none" w="med" len="med"/>
          </a:ln>
        </p:spPr>
      </p:cxnSp>
      <p:cxnSp>
        <p:nvCxnSpPr>
          <p:cNvPr id="30" name="Google Shape;89;p14" hidden="0"/>
          <p:cNvCxnSpPr>
            <a:cxnSpLocks/>
            <a:stCxn id="28" idx="0"/>
            <a:endCxn id="13" idx="2"/>
          </p:cNvCxnSpPr>
          <p:nvPr isPhoto="0" userDrawn="0"/>
        </p:nvCxnSpPr>
        <p:spPr bwMode="auto">
          <a:xfrm rot="10800000">
            <a:off x="3695702" y="2762404"/>
            <a:ext cx="0" cy="1269331"/>
          </a:xfrm>
          <a:prstGeom prst="straightConnector1">
            <a:avLst/>
          </a:prstGeom>
          <a:noFill/>
          <a:ln w="9525" cap="flat" cmpd="sng">
            <a:solidFill>
              <a:srgbClr val="000000"/>
            </a:solidFill>
            <a:prstDash val="solid"/>
            <a:round/>
            <a:headEnd type="none" w="med" len="med"/>
            <a:tailEnd type="triangle" w="med" len="med"/>
          </a:ln>
        </p:spPr>
      </p:cxnSp>
      <p:cxnSp>
        <p:nvCxnSpPr>
          <p:cNvPr id="31" name="Google Shape;90;p14" hidden="0"/>
          <p:cNvCxnSpPr>
            <a:cxnSpLocks/>
            <a:stCxn id="19" idx="1"/>
            <a:endCxn id="22" idx="3"/>
          </p:cNvCxnSpPr>
          <p:nvPr isPhoto="0" userDrawn="0"/>
        </p:nvCxnSpPr>
        <p:spPr bwMode="auto">
          <a:xfrm rot="10800000">
            <a:off x="7702071" y="5239619"/>
            <a:ext cx="732391" cy="0"/>
          </a:xfrm>
          <a:prstGeom prst="straightConnector1">
            <a:avLst/>
          </a:prstGeom>
          <a:noFill/>
          <a:ln w="9525" cap="flat" cmpd="sng">
            <a:solidFill>
              <a:srgbClr val="000000"/>
            </a:solidFill>
            <a:prstDash val="solid"/>
            <a:round/>
            <a:headEnd type="none" w="med" len="med"/>
            <a:tailEnd type="triangle" w="med" len="med"/>
          </a:ln>
        </p:spPr>
      </p:cxnSp>
      <p:sp>
        <p:nvSpPr>
          <p:cNvPr id="32" name="Google Shape;91;p14" hidden="0"/>
          <p:cNvSpPr/>
          <p:nvPr isPhoto="0" userDrawn="0"/>
        </p:nvSpPr>
        <p:spPr bwMode="auto">
          <a:xfrm>
            <a:off x="4221870" y="2546844"/>
            <a:ext cx="1848229" cy="454216"/>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defRPr/>
            </a:pPr>
            <a:r>
              <a:rPr lang="en" sz="1200"/>
              <a:t>Read Addresses</a:t>
            </a:r>
            <a:endParaRPr sz="1200"/>
          </a:p>
          <a:p>
            <a:pPr marL="0" lvl="0" indent="0" algn="ctr">
              <a:spcBef>
                <a:spcPts val="0"/>
              </a:spcBef>
              <a:spcAft>
                <a:spcPts val="0"/>
              </a:spcAft>
              <a:buNone/>
              <a:defRPr/>
            </a:pPr>
            <a:r>
              <a:rPr lang="en" sz="1200"/>
              <a:t>8 operation every 60Hz</a:t>
            </a:r>
            <a:endParaRPr sz="12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Slide Number Placeholder 1" hidden="0"/>
          <p:cNvSpPr>
            <a:spLocks noGrp="1"/>
          </p:cNvSpPr>
          <p:nvPr isPhoto="0" userDrawn="0">
            <p:ph type="sldNum" idx="12" hasCustomPrompt="0"/>
          </p:nvPr>
        </p:nvSpPr>
        <p:spPr bwMode="auto"/>
        <p:txBody>
          <a:bodyPr/>
          <a:lstStyle/>
          <a:p>
            <a:pPr>
              <a:defRPr/>
            </a:pPr>
            <a:fld id="{00000000-1234-1234-1234-123412341234}" type="slidenum">
              <a:rPr lang="en"/>
              <a:t/>
            </a:fld>
            <a:endParaRPr lang="en"/>
          </a:p>
        </p:txBody>
      </p:sp>
      <p:pic>
        <p:nvPicPr>
          <p:cNvPr id="4" name="Editted video3.mp4" hidden="0">
            <a:hlinkClick r:id="" action="ppaction://media"/>
          </p:cNvPr>
          <p:cNvPicPr>
            <a:picLocks noChangeAspect="1"/>
          </p:cNvPicPr>
          <p:nvPr isPhoto="0" userDrawn="0">
            <a:videoFile r:link="rId4"/>
            <p:extLst>
              <p:ext uri="{DAA4B4D4-6D71-4841-9C94-3DE7FCFB9230}">
                <p14:media xmlns:p14="http://schemas.microsoft.com/office/powerpoint/2010/main" r:embed="rId3"/>
              </p:ext>
            </p:extLst>
          </p:nvPr>
        </p:nvPicPr>
        <p:blipFill>
          <a:blip r:embed="rId2"/>
          <a:stretch/>
        </p:blipFill>
        <p:spPr bwMode="auto">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endSync evt="end" delay="0">
                  <p:rtn val="all"/>
                </p:endSync>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0" y="124078"/>
            <a:ext cx="12192000" cy="726601"/>
          </a:xfrm>
        </p:spPr>
        <p:txBody>
          <a:bodyPr/>
          <a:lstStyle/>
          <a:p>
            <a:pPr>
              <a:defRPr/>
            </a:pPr>
            <a:r>
              <a:rPr lang="en-US"/>
              <a:t>Future </a:t>
            </a:r>
            <a:r>
              <a:rPr lang="en-US" sz="3200"/>
              <a:t>Work</a:t>
            </a:r>
            <a:endParaRPr lang="en-US"/>
          </a:p>
        </p:txBody>
      </p:sp>
      <p:sp>
        <p:nvSpPr>
          <p:cNvPr id="3" name="Text Placeholder 2" hidden="0"/>
          <p:cNvSpPr>
            <a:spLocks noGrp="1"/>
          </p:cNvSpPr>
          <p:nvPr isPhoto="0" userDrawn="0">
            <p:ph type="body" idx="1" hasCustomPrompt="0"/>
          </p:nvPr>
        </p:nvSpPr>
        <p:spPr bwMode="auto">
          <a:xfrm>
            <a:off x="1431750" y="674777"/>
            <a:ext cx="10209833" cy="5941625"/>
          </a:xfrm>
        </p:spPr>
        <p:txBody>
          <a:bodyPr/>
          <a:lstStyle/>
          <a:p>
            <a:pPr>
              <a:lnSpc>
                <a:spcPct val="100000"/>
              </a:lnSpc>
              <a:defRPr/>
            </a:pPr>
            <a:r>
              <a:rPr lang="en-US" sz="2000"/>
              <a:t>Short term</a:t>
            </a:r>
            <a:endParaRPr/>
          </a:p>
          <a:p>
            <a:pPr lvl="1">
              <a:lnSpc>
                <a:spcPct val="100000"/>
              </a:lnSpc>
              <a:defRPr/>
            </a:pPr>
            <a:r>
              <a:rPr lang="en-US" sz="1800"/>
              <a:t>Increase number of depth planes (8 </a:t>
            </a:r>
            <a:r>
              <a:rPr lang="en-US" sz="1800"/>
              <a:t>to </a:t>
            </a:r>
            <a:r>
              <a:rPr lang="en-US" sz="1800"/>
              <a:t>280</a:t>
            </a:r>
            <a:r>
              <a:rPr lang="en-US" sz="1800"/>
              <a:t>)</a:t>
            </a:r>
            <a:endParaRPr/>
          </a:p>
          <a:p>
            <a:pPr lvl="1">
              <a:lnSpc>
                <a:spcPct val="100000"/>
              </a:lnSpc>
              <a:defRPr/>
            </a:pPr>
            <a:r>
              <a:rPr lang="en-US" sz="1800"/>
              <a:t>Optimize </a:t>
            </a:r>
            <a:r>
              <a:rPr lang="en-US" sz="1800"/>
              <a:t>RGB color for each depth plane (not just single R,G, or B)</a:t>
            </a:r>
            <a:endParaRPr/>
          </a:p>
          <a:p>
            <a:pPr lvl="1">
              <a:lnSpc>
                <a:spcPct val="100000"/>
              </a:lnSpc>
              <a:defRPr/>
            </a:pPr>
            <a:r>
              <a:rPr lang="en-US" sz="1800"/>
              <a:t>Post rendering warp</a:t>
            </a:r>
            <a:endParaRPr/>
          </a:p>
          <a:p>
            <a:pPr lvl="1">
              <a:lnSpc>
                <a:spcPct val="100000"/>
              </a:lnSpc>
              <a:defRPr/>
            </a:pPr>
            <a:r>
              <a:rPr lang="en-US" sz="1800"/>
              <a:t>Distortion correction for post-rendering warp</a:t>
            </a:r>
            <a:br>
              <a:rPr lang="en-US" sz="1800"/>
            </a:br>
            <a:endParaRPr lang="en-US" sz="1800"/>
          </a:p>
          <a:p>
            <a:pPr>
              <a:lnSpc>
                <a:spcPct val="100000"/>
              </a:lnSpc>
              <a:defRPr/>
            </a:pPr>
            <a:r>
              <a:rPr lang="en-US" sz="2000"/>
              <a:t>Longer term</a:t>
            </a:r>
            <a:endParaRPr/>
          </a:p>
          <a:p>
            <a:pPr lvl="1">
              <a:lnSpc>
                <a:spcPct val="100000"/>
              </a:lnSpc>
              <a:defRPr/>
            </a:pPr>
            <a:r>
              <a:rPr lang="en-US" sz="1800"/>
              <a:t>Transparency, photo-realistic rendering</a:t>
            </a:r>
            <a:endParaRPr/>
          </a:p>
          <a:p>
            <a:pPr lvl="1">
              <a:lnSpc>
                <a:spcPct val="100000"/>
              </a:lnSpc>
              <a:defRPr/>
            </a:pPr>
            <a:r>
              <a:rPr lang="en-US" sz="1800"/>
              <a:t>Intra-pupillary occlusion: </a:t>
            </a:r>
            <a:endParaRPr/>
          </a:p>
          <a:p>
            <a:pPr lvl="2">
              <a:lnSpc>
                <a:spcPct val="100000"/>
              </a:lnSpc>
              <a:defRPr/>
            </a:pPr>
            <a:r>
              <a:rPr lang="en-US" sz="1800"/>
              <a:t>Measure effect in our display. Possible solutions:</a:t>
            </a:r>
            <a:endParaRPr/>
          </a:p>
          <a:p>
            <a:pPr lvl="3">
              <a:lnSpc>
                <a:spcPct val="100000"/>
              </a:lnSpc>
              <a:defRPr/>
            </a:pPr>
            <a:r>
              <a:rPr lang="en-US" sz="1800"/>
              <a:t>Eye </a:t>
            </a:r>
            <a:r>
              <a:rPr lang="en-US" sz="1800"/>
              <a:t>tracking</a:t>
            </a:r>
            <a:endParaRPr/>
          </a:p>
          <a:p>
            <a:pPr lvl="3">
              <a:lnSpc>
                <a:spcPct val="100000"/>
              </a:lnSpc>
              <a:defRPr/>
            </a:pPr>
            <a:r>
              <a:rPr lang="en-US" sz="1800"/>
              <a:t>Re-think decomposition</a:t>
            </a:r>
            <a:endParaRPr lang="en-US" sz="1800"/>
          </a:p>
        </p:txBody>
      </p:sp>
      <p:sp>
        <p:nvSpPr>
          <p:cNvPr id="4" name="Slide Number Placeholder 3" hidden="0"/>
          <p:cNvSpPr>
            <a:spLocks noGrp="1"/>
          </p:cNvSpPr>
          <p:nvPr isPhoto="0" userDrawn="0">
            <p:ph type="sldNum" idx="12" hasCustomPrompt="0"/>
          </p:nvPr>
        </p:nvSpPr>
        <p:spPr bwMode="auto"/>
        <p:txBody>
          <a:bodyPr/>
          <a:lstStyle/>
          <a:p>
            <a:pPr>
              <a:defRPr/>
            </a:pPr>
            <a:fld id="{00000000-1234-1234-1234-123412341234}" type="slidenum">
              <a:rPr lang="en"/>
              <a:t/>
            </a:fld>
            <a:endParaRPr lang="en"/>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0" y="895077"/>
            <a:ext cx="12192000" cy="726601"/>
          </a:xfrm>
        </p:spPr>
        <p:txBody>
          <a:bodyPr/>
          <a:lstStyle/>
          <a:p>
            <a:pPr>
              <a:defRPr/>
            </a:pPr>
            <a:r>
              <a:rPr lang="en-US"/>
              <a:t>Key decision point</a:t>
            </a:r>
            <a:endParaRPr lang="en-US"/>
          </a:p>
        </p:txBody>
      </p:sp>
      <p:sp>
        <p:nvSpPr>
          <p:cNvPr id="3" name="Text Placeholder 2" hidden="0"/>
          <p:cNvSpPr>
            <a:spLocks noGrp="1"/>
          </p:cNvSpPr>
          <p:nvPr isPhoto="0" userDrawn="0">
            <p:ph type="body" idx="1" hasCustomPrompt="0"/>
          </p:nvPr>
        </p:nvSpPr>
        <p:spPr bwMode="auto">
          <a:xfrm>
            <a:off x="415600" y="1996439"/>
            <a:ext cx="11360800" cy="4221235"/>
          </a:xfrm>
        </p:spPr>
        <p:txBody>
          <a:bodyPr/>
          <a:lstStyle/>
          <a:p>
            <a:pPr>
              <a:defRPr/>
            </a:pPr>
            <a:r>
              <a:rPr lang="en-US"/>
              <a:t>Where do we decompose color volume to binary images?</a:t>
            </a:r>
            <a:endParaRPr/>
          </a:p>
          <a:p>
            <a:pPr lvl="1">
              <a:defRPr/>
            </a:pPr>
            <a:r>
              <a:rPr lang="en-US" sz="1800"/>
              <a:t>Compute all binary images on GPU and transmit (need 4x communication bandwidth that we have currently. Mainly limited by a custom board that we made)</a:t>
            </a:r>
            <a:endParaRPr/>
          </a:p>
          <a:p>
            <a:pPr lvl="1">
              <a:defRPr/>
            </a:pPr>
            <a:r>
              <a:rPr lang="en-US" sz="1800"/>
              <a:t>Send RGB + depth maps and do the decomposition on the FPGA (needs more powerful FPGA with larger block RAM)</a:t>
            </a:r>
            <a:endParaRPr/>
          </a:p>
          <a:p>
            <a:pPr>
              <a:defRPr/>
            </a:pPr>
            <a:endParaRPr lang="en-US"/>
          </a:p>
        </p:txBody>
      </p:sp>
      <p:sp>
        <p:nvSpPr>
          <p:cNvPr id="4" name="Slide Number Placeholder 3" hidden="0"/>
          <p:cNvSpPr>
            <a:spLocks noGrp="1"/>
          </p:cNvSpPr>
          <p:nvPr isPhoto="0" userDrawn="0">
            <p:ph type="sldNum" idx="12" hasCustomPrompt="0"/>
          </p:nvPr>
        </p:nvSpPr>
        <p:spPr bwMode="auto"/>
        <p:txBody>
          <a:bodyPr/>
          <a:lstStyle/>
          <a:p>
            <a:pPr>
              <a:defRPr/>
            </a:pPr>
            <a:fld id="{00000000-1234-1234-1234-123412341234}" type="slidenum">
              <a:rPr lang="en"/>
              <a:t/>
            </a:fld>
            <a:endParaRPr lang="en"/>
          </a:p>
        </p:txBody>
      </p:sp>
      <p:sp>
        <p:nvSpPr>
          <p:cNvPr id="5" name="Text Placeholder 4" hidden="0"/>
          <p:cNvSpPr>
            <a:spLocks noGrp="1"/>
          </p:cNvSpPr>
          <p:nvPr isPhoto="0" userDrawn="0">
            <p:ph type="body" idx="2" hasCustomPrompt="0"/>
          </p:nvPr>
        </p:nvSpPr>
        <p:spPr bwMode="auto"/>
        <p:txBody>
          <a:bodyP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ONLYOFFICE/7.0.1.37</Application>
  <DocSecurity>0</DocSecurity>
  <PresentationFormat>Widescreen</PresentationFormat>
  <Paragraphs>0</Paragraphs>
  <Slides>10</Slides>
  <Notes>10</Notes>
  <HiddenSlides>0</HiddenSlides>
  <MMClips>2</MMClips>
  <ScaleCrop>0</ScaleCrop>
  <HeadingPairs>
    <vt:vector size="4" baseType="variant">
      <vt:variant>
        <vt:lpstr>Theme</vt:lpstr>
      </vt:variant>
      <vt:variant>
        <vt:i4>1</vt:i4>
      </vt:variant>
      <vt:variant>
        <vt:lpstr>Slide Titles</vt:lpstr>
      </vt:variant>
      <vt:variant>
        <vt:i4>10</vt:i4>
      </vt:variant>
    </vt:vector>
  </HeadingPairs>
  <TitlesOfParts>
    <vt:vector size="11" baseType="lpstr">
      <vt:lpstr>Theme 1</vt:lpstr>
      <vt:lpstr>Slide 1</vt:lpstr>
      <vt:lpstr>Slide 2</vt:lpstr>
      <vt:lpstr>Slide 3</vt:lpstr>
      <vt:lpstr>Slide 4</vt:lpstr>
      <vt:lpstr>Slide 5</vt:lpstr>
      <vt:lpstr>Slide 6</vt:lpstr>
      <vt:lpstr>Slide 7</vt:lpstr>
      <vt:lpstr>Slide 8</vt:lpstr>
      <vt:lpstr>Slide 9</vt:lpstr>
      <vt:lpstr>Slide 10</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Extended Depth-of-Field  Volumetric Near-Eye AR Display</dc:title>
  <dc:subject/>
  <dc:creator/>
  <cp:keywords/>
  <dc:description/>
  <dc:identifier/>
  <dc:language/>
  <cp:lastModifiedBy/>
  <cp:revision>149</cp:revision>
  <dcterms:modified xsi:type="dcterms:W3CDTF">2022-03-08T21:34:52Z</dcterms:modified>
  <cp:category/>
  <cp:contentStatus/>
  <cp:version/>
</cp:coreProperties>
</file>